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10"/>
  </p:notesMasterIdLst>
  <p:sldIdLst>
    <p:sldId id="330" r:id="rId4"/>
    <p:sldId id="265" r:id="rId5"/>
    <p:sldId id="297" r:id="rId6"/>
    <p:sldId id="296" r:id="rId7"/>
    <p:sldId id="268" r:id="rId8"/>
    <p:sldId id="263" r:id="rId9"/>
    <p:sldId id="333" r:id="rId11"/>
    <p:sldId id="275" r:id="rId12"/>
    <p:sldId id="264" r:id="rId13"/>
    <p:sldId id="335" r:id="rId14"/>
    <p:sldId id="336" r:id="rId15"/>
    <p:sldId id="283" r:id="rId16"/>
    <p:sldId id="337" r:id="rId17"/>
    <p:sldId id="285" r:id="rId18"/>
    <p:sldId id="286" r:id="rId19"/>
    <p:sldId id="259" r:id="rId20"/>
    <p:sldId id="260" r:id="rId21"/>
    <p:sldId id="261" r:id="rId22"/>
    <p:sldId id="262" r:id="rId23"/>
    <p:sldId id="338" r:id="rId24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553" userDrawn="1">
          <p15:clr>
            <a:srgbClr val="A4A3A4"/>
          </p15:clr>
        </p15:guide>
        <p15:guide id="2" pos="28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1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-684" y="-96"/>
      </p:cViewPr>
      <p:guideLst>
        <p:guide orient="horz" pos="1620"/>
        <p:guide pos="2880"/>
        <p:guide orient="horz" pos="1553"/>
        <p:guide pos="2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88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Rectangle 3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三民主义中民生主义对经济的影响。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BFA70-3BF2-4539-A736-9972DD0B3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113559BF-042D-4C25-BC33-D9C100FEB1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446" y="92393"/>
            <a:ext cx="1356836" cy="54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1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tags" Target="../tags/tag9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14.xml"/><Relationship Id="rId8" Type="http://schemas.openxmlformats.org/officeDocument/2006/relationships/tags" Target="../tags/tag113.xml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image" Target="../media/image13.png"/><Relationship Id="rId2" Type="http://schemas.openxmlformats.org/officeDocument/2006/relationships/tags" Target="../tags/tag108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117.xml"/><Relationship Id="rId11" Type="http://schemas.openxmlformats.org/officeDocument/2006/relationships/tags" Target="../tags/tag116.xml"/><Relationship Id="rId10" Type="http://schemas.openxmlformats.org/officeDocument/2006/relationships/tags" Target="../tags/tag115.xml"/><Relationship Id="rId1" Type="http://schemas.openxmlformats.org/officeDocument/2006/relationships/tags" Target="../tags/tag10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image" Target="../media/image14.png"/><Relationship Id="rId2" Type="http://schemas.openxmlformats.org/officeDocument/2006/relationships/tags" Target="../tags/tag119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tags" Target="../tags/tag11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1" Type="http://schemas.openxmlformats.org/officeDocument/2006/relationships/slideLayout" Target="../slideLayouts/slideLayout10.xml"/><Relationship Id="rId20" Type="http://schemas.openxmlformats.org/officeDocument/2006/relationships/tags" Target="../tags/tag151.xml"/><Relationship Id="rId2" Type="http://schemas.openxmlformats.org/officeDocument/2006/relationships/tags" Target="../tags/tag133.xml"/><Relationship Id="rId19" Type="http://schemas.openxmlformats.org/officeDocument/2006/relationships/tags" Target="../tags/tag150.xml"/><Relationship Id="rId18" Type="http://schemas.openxmlformats.org/officeDocument/2006/relationships/tags" Target="../tags/tag149.xml"/><Relationship Id="rId17" Type="http://schemas.openxmlformats.org/officeDocument/2006/relationships/tags" Target="../tags/tag148.xml"/><Relationship Id="rId16" Type="http://schemas.openxmlformats.org/officeDocument/2006/relationships/tags" Target="../tags/tag147.xml"/><Relationship Id="rId15" Type="http://schemas.openxmlformats.org/officeDocument/2006/relationships/tags" Target="../tags/tag146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tags" Target="../tags/tag13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59.xml"/><Relationship Id="rId8" Type="http://schemas.openxmlformats.org/officeDocument/2006/relationships/tags" Target="../tags/tag158.xml"/><Relationship Id="rId7" Type="http://schemas.openxmlformats.org/officeDocument/2006/relationships/tags" Target="../tags/tag157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tags" Target="../tags/tag154.xml"/><Relationship Id="rId30" Type="http://schemas.openxmlformats.org/officeDocument/2006/relationships/slideLayout" Target="../slideLayouts/slideLayout3.xml"/><Relationship Id="rId3" Type="http://schemas.openxmlformats.org/officeDocument/2006/relationships/tags" Target="../tags/tag153.xml"/><Relationship Id="rId29" Type="http://schemas.openxmlformats.org/officeDocument/2006/relationships/tags" Target="../tags/tag179.xml"/><Relationship Id="rId28" Type="http://schemas.openxmlformats.org/officeDocument/2006/relationships/tags" Target="../tags/tag178.xml"/><Relationship Id="rId27" Type="http://schemas.openxmlformats.org/officeDocument/2006/relationships/tags" Target="../tags/tag177.xml"/><Relationship Id="rId26" Type="http://schemas.openxmlformats.org/officeDocument/2006/relationships/tags" Target="../tags/tag176.xml"/><Relationship Id="rId25" Type="http://schemas.openxmlformats.org/officeDocument/2006/relationships/tags" Target="../tags/tag175.xml"/><Relationship Id="rId24" Type="http://schemas.openxmlformats.org/officeDocument/2006/relationships/tags" Target="../tags/tag174.xml"/><Relationship Id="rId23" Type="http://schemas.openxmlformats.org/officeDocument/2006/relationships/tags" Target="../tags/tag173.xml"/><Relationship Id="rId22" Type="http://schemas.openxmlformats.org/officeDocument/2006/relationships/tags" Target="../tags/tag172.xml"/><Relationship Id="rId21" Type="http://schemas.openxmlformats.org/officeDocument/2006/relationships/tags" Target="../tags/tag171.xml"/><Relationship Id="rId20" Type="http://schemas.openxmlformats.org/officeDocument/2006/relationships/tags" Target="../tags/tag170.xml"/><Relationship Id="rId2" Type="http://schemas.openxmlformats.org/officeDocument/2006/relationships/image" Target="../media/image15.png"/><Relationship Id="rId19" Type="http://schemas.openxmlformats.org/officeDocument/2006/relationships/tags" Target="../tags/tag169.xml"/><Relationship Id="rId18" Type="http://schemas.openxmlformats.org/officeDocument/2006/relationships/tags" Target="../tags/tag168.xml"/><Relationship Id="rId17" Type="http://schemas.openxmlformats.org/officeDocument/2006/relationships/tags" Target="../tags/tag167.xml"/><Relationship Id="rId16" Type="http://schemas.openxmlformats.org/officeDocument/2006/relationships/tags" Target="../tags/tag166.xml"/><Relationship Id="rId15" Type="http://schemas.openxmlformats.org/officeDocument/2006/relationships/tags" Target="../tags/tag165.xml"/><Relationship Id="rId14" Type="http://schemas.openxmlformats.org/officeDocument/2006/relationships/tags" Target="../tags/tag164.xml"/><Relationship Id="rId13" Type="http://schemas.openxmlformats.org/officeDocument/2006/relationships/tags" Target="../tags/tag163.xml"/><Relationship Id="rId12" Type="http://schemas.openxmlformats.org/officeDocument/2006/relationships/tags" Target="../tags/tag162.xml"/><Relationship Id="rId11" Type="http://schemas.openxmlformats.org/officeDocument/2006/relationships/tags" Target="../tags/tag161.xml"/><Relationship Id="rId10" Type="http://schemas.openxmlformats.org/officeDocument/2006/relationships/tags" Target="../tags/tag160.xml"/><Relationship Id="rId1" Type="http://schemas.openxmlformats.org/officeDocument/2006/relationships/tags" Target="../tags/tag15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186.xml"/><Relationship Id="rId6" Type="http://schemas.openxmlformats.org/officeDocument/2006/relationships/tags" Target="../tags/tag185.xml"/><Relationship Id="rId5" Type="http://schemas.openxmlformats.org/officeDocument/2006/relationships/tags" Target="../tags/tag184.xml"/><Relationship Id="rId4" Type="http://schemas.openxmlformats.org/officeDocument/2006/relationships/tags" Target="../tags/tag183.xml"/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" Type="http://schemas.openxmlformats.org/officeDocument/2006/relationships/tags" Target="../tags/tag18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tags" Target="../tags/tag18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image" Target="../media/image5.jpeg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image" Target="../media/image6.png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3" Type="http://schemas.openxmlformats.org/officeDocument/2006/relationships/slideLayout" Target="../slideLayouts/slideLayout8.xml"/><Relationship Id="rId12" Type="http://schemas.openxmlformats.org/officeDocument/2006/relationships/tags" Target="../tags/tag54.xml"/><Relationship Id="rId11" Type="http://schemas.openxmlformats.org/officeDocument/2006/relationships/tags" Target="../tags/tag53.xml"/><Relationship Id="rId10" Type="http://schemas.openxmlformats.org/officeDocument/2006/relationships/tags" Target="../tags/tag52.xml"/><Relationship Id="rId1" Type="http://schemas.openxmlformats.org/officeDocument/2006/relationships/tags" Target="../tags/tag4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6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image" Target="../media/image5.jpeg"/><Relationship Id="rId2" Type="http://schemas.openxmlformats.org/officeDocument/2006/relationships/tags" Target="../tags/tag65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1" Type="http://schemas.openxmlformats.org/officeDocument/2006/relationships/slideLayout" Target="../slideLayouts/slideLayout9.xml"/><Relationship Id="rId20" Type="http://schemas.openxmlformats.org/officeDocument/2006/relationships/tags" Target="../tags/tag85.xml"/><Relationship Id="rId2" Type="http://schemas.openxmlformats.org/officeDocument/2006/relationships/tags" Target="../tags/tag69.xml"/><Relationship Id="rId19" Type="http://schemas.openxmlformats.org/officeDocument/2006/relationships/image" Target="../media/image10.png"/><Relationship Id="rId18" Type="http://schemas.openxmlformats.org/officeDocument/2006/relationships/tags" Target="../tags/tag84.xml"/><Relationship Id="rId17" Type="http://schemas.openxmlformats.org/officeDocument/2006/relationships/tags" Target="../tags/tag83.xml"/><Relationship Id="rId16" Type="http://schemas.openxmlformats.org/officeDocument/2006/relationships/image" Target="../media/image9.jpeg"/><Relationship Id="rId15" Type="http://schemas.openxmlformats.org/officeDocument/2006/relationships/tags" Target="../tags/tag82.xml"/><Relationship Id="rId14" Type="http://schemas.openxmlformats.org/officeDocument/2006/relationships/tags" Target="../tags/tag81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6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image" Target="../media/image11.png"/><Relationship Id="rId2" Type="http://schemas.openxmlformats.org/officeDocument/2006/relationships/tags" Target="../tags/tag87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tags" Target="../tags/tag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29" y="1228090"/>
            <a:ext cx="3533775" cy="3463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4068604" y="2121728"/>
            <a:ext cx="4812983" cy="872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1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货币上的“中华民国”是什么时候成立的？为何袁世凯的头像会出现在货币上？</a:t>
            </a:r>
            <a:endParaRPr lang="zh-CN" altLang="en-US" sz="2100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4369658" y="3881040"/>
            <a:ext cx="1084306" cy="470969"/>
          </a:xfrm>
          <a:prstGeom prst="borderCallout2">
            <a:avLst>
              <a:gd name="adj1" fmla="val 20718"/>
              <a:gd name="adj2" fmla="val -1496"/>
              <a:gd name="adj3" fmla="val 18750"/>
              <a:gd name="adj4" fmla="val -16667"/>
              <a:gd name="adj5" fmla="val -135148"/>
              <a:gd name="adj6" fmla="val -134056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袁世凯</a:t>
            </a:r>
            <a:endParaRPr lang="zh-CN" altLang="en-US" sz="21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5" name="线形标注 2 24"/>
          <p:cNvSpPr/>
          <p:nvPr/>
        </p:nvSpPr>
        <p:spPr>
          <a:xfrm>
            <a:off x="3236595" y="818039"/>
            <a:ext cx="2031206" cy="471011"/>
          </a:xfrm>
          <a:prstGeom prst="borderCallout2">
            <a:avLst>
              <a:gd name="adj1" fmla="val 18750"/>
              <a:gd name="adj2" fmla="val 732"/>
              <a:gd name="adj3" fmla="val 18750"/>
              <a:gd name="adj4" fmla="val -16667"/>
              <a:gd name="adj5" fmla="val 206673"/>
              <a:gd name="adj6" fmla="val -73481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中华民国三年</a:t>
            </a:r>
            <a:endParaRPr lang="zh-CN" altLang="en-US" sz="21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2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>
            <p:custDataLst>
              <p:tags r:id="rId1"/>
            </p:custDataLst>
          </p:nvPr>
        </p:nvSpPr>
        <p:spPr>
          <a:xfrm>
            <a:off x="2555776" y="123478"/>
            <a:ext cx="133344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原因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251520" y="747583"/>
            <a:ext cx="872744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材料二</a:t>
            </a:r>
            <a:r>
              <a:rPr lang="en-US" altLang="zh-CN" sz="2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为维护在长江流域的经济利益，各国驻华公使向南京临时政府施加压力，他们拒绝承认南京临时政府的合法地位，声称必须由袁世凯“统一”南北，还出动军舰在长江上示威，劫掠中国海关税收，以加剧南京临时政府的财政困难。</a:t>
            </a:r>
            <a:endParaRPr lang="en-US" altLang="zh-CN" sz="20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材料三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sz="2000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南京临时政府内部矛盾重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，……</a:t>
            </a:r>
            <a:r>
              <a:rPr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以北洋新军为主体的清军在对武昌的进攻中所表现出来的军事能力，大大震惊了革命党人和立宪派人物。他们对如何抗击袁世凯缺乏必要的信心，</a:t>
            </a:r>
            <a:r>
              <a:rPr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许多人表现出与袁氏谈判的浓厚兴趣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；</a:t>
            </a:r>
            <a:r>
              <a:rPr sz="2000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另一些人则希望利用袁世凯手中的军队胁迫清帝退位</a:t>
            </a:r>
            <a:r>
              <a:rPr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sz="2000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孙中山只好让步</a:t>
            </a:r>
            <a:r>
              <a:rPr sz="20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，答应只要袁世凯迫清帝退位，赞成共和，他“即可正式宣布解职</a:t>
            </a:r>
            <a:r>
              <a:rPr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”。</a:t>
            </a:r>
            <a:endParaRPr 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张岂之主编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：《中国历史·晚清民国卷》</a:t>
            </a:r>
            <a:endParaRPr lang="zh-CN" altLang="en-US" sz="20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8" name="组合 47"/>
          <p:cNvGrpSpPr/>
          <p:nvPr/>
        </p:nvGrpSpPr>
        <p:grpSpPr>
          <a:xfrm rot="480000">
            <a:off x="3707830" y="772089"/>
            <a:ext cx="4022823" cy="584200"/>
            <a:chOff x="1772970" y="5122920"/>
            <a:chExt cx="2478645" cy="584200"/>
          </a:xfrm>
        </p:grpSpPr>
        <p:sp>
          <p:nvSpPr>
            <p:cNvPr id="49" name="MH_Other_5"/>
            <p:cNvSpPr/>
            <p:nvPr>
              <p:custDataLst>
                <p:tags r:id="rId3"/>
              </p:custDataLst>
            </p:nvPr>
          </p:nvSpPr>
          <p:spPr>
            <a:xfrm rot="21098730">
              <a:off x="1772970" y="5122920"/>
              <a:ext cx="2404110" cy="584200"/>
            </a:xfrm>
            <a:prstGeom prst="roundRect">
              <a:avLst>
                <a:gd name="adj" fmla="val 24179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MH_Text_2"/>
            <p:cNvSpPr/>
            <p:nvPr>
              <p:custDataLst>
                <p:tags r:id="rId4"/>
              </p:custDataLst>
            </p:nvPr>
          </p:nvSpPr>
          <p:spPr>
            <a:xfrm rot="21098730">
              <a:off x="1867584" y="5177241"/>
              <a:ext cx="2214880" cy="487270"/>
            </a:xfrm>
            <a:prstGeom prst="roundRect">
              <a:avLst>
                <a:gd name="adj" fmla="val 2417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bIns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457200" algn="ctr"/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1" name="文本框 18"/>
            <p:cNvSpPr txBox="1"/>
            <p:nvPr>
              <p:custDataLst>
                <p:tags r:id="rId5"/>
              </p:custDataLst>
            </p:nvPr>
          </p:nvSpPr>
          <p:spPr>
            <a:xfrm rot="21079619">
              <a:off x="1883767" y="5148817"/>
              <a:ext cx="2367848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西方列强对袁世凯的支持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024065" y="2806638"/>
            <a:ext cx="4110087" cy="487270"/>
            <a:chOff x="1867584" y="5177241"/>
            <a:chExt cx="2312269" cy="487270"/>
          </a:xfrm>
        </p:grpSpPr>
        <p:sp>
          <p:nvSpPr>
            <p:cNvPr id="54" name="MH_Text_2"/>
            <p:cNvSpPr/>
            <p:nvPr>
              <p:custDataLst>
                <p:tags r:id="rId6"/>
              </p:custDataLst>
            </p:nvPr>
          </p:nvSpPr>
          <p:spPr>
            <a:xfrm>
              <a:off x="1867584" y="5177241"/>
              <a:ext cx="2214880" cy="487270"/>
            </a:xfrm>
            <a:prstGeom prst="roundRect">
              <a:avLst>
                <a:gd name="adj" fmla="val 2417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bIns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457200" algn="ctr"/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5" name="文本框 18"/>
            <p:cNvSpPr txBox="1"/>
            <p:nvPr>
              <p:custDataLst>
                <p:tags r:id="rId7"/>
              </p:custDataLst>
            </p:nvPr>
          </p:nvSpPr>
          <p:spPr>
            <a:xfrm>
              <a:off x="1903807" y="5197436"/>
              <a:ext cx="227604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南京临时政府内部矛盾重重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5043" y="4508833"/>
            <a:ext cx="9074920" cy="560705"/>
            <a:chOff x="790" y="8887"/>
            <a:chExt cx="15191" cy="1601"/>
          </a:xfrm>
        </p:grpSpPr>
        <p:sp>
          <p:nvSpPr>
            <p:cNvPr id="3" name="矩形 2"/>
            <p:cNvSpPr/>
            <p:nvPr>
              <p:custDataLst>
                <p:tags r:id="rId8"/>
              </p:custDataLst>
            </p:nvPr>
          </p:nvSpPr>
          <p:spPr>
            <a:xfrm>
              <a:off x="790" y="8887"/>
              <a:ext cx="15191" cy="1601"/>
            </a:xfrm>
            <a:prstGeom prst="rect">
              <a:avLst/>
            </a:prstGeom>
            <a:solidFill>
              <a:srgbClr val="510C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Text Box 20"/>
            <p:cNvSpPr txBox="1"/>
            <p:nvPr>
              <p:custDataLst>
                <p:tags r:id="rId9"/>
              </p:custDataLst>
            </p:nvPr>
          </p:nvSpPr>
          <p:spPr>
            <a:xfrm>
              <a:off x="2059" y="9012"/>
              <a:ext cx="13868" cy="1097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根据材料并结合所学知识</a:t>
              </a:r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讨论：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孙中山</a:t>
              </a:r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为什么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让位</a:t>
              </a:r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给袁世凯？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endParaRPr>
            </a:p>
          </p:txBody>
        </p:sp>
        <p:sp>
          <p:nvSpPr>
            <p:cNvPr id="57" name="iconfont-11092-5226548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>
              <a:off x="955" y="9193"/>
              <a:ext cx="771" cy="1082"/>
            </a:xfrm>
            <a:custGeom>
              <a:avLst/>
              <a:gdLst>
                <a:gd name="T0" fmla="*/ 9602 w 10668"/>
                <a:gd name="T1" fmla="*/ 5333 h 10666"/>
                <a:gd name="T2" fmla="*/ 7572 w 10668"/>
                <a:gd name="T3" fmla="*/ 1700 h 10666"/>
                <a:gd name="T4" fmla="*/ 3414 w 10668"/>
                <a:gd name="T5" fmla="*/ 1524 h 10666"/>
                <a:gd name="T6" fmla="*/ 1084 w 10668"/>
                <a:gd name="T7" fmla="*/ 4971 h 10666"/>
                <a:gd name="T8" fmla="*/ 2797 w 10668"/>
                <a:gd name="T9" fmla="*/ 8763 h 10666"/>
                <a:gd name="T10" fmla="*/ 2917 w 10668"/>
                <a:gd name="T11" fmla="*/ 9515 h 10666"/>
                <a:gd name="T12" fmla="*/ 2163 w 10668"/>
                <a:gd name="T13" fmla="*/ 9620 h 10666"/>
                <a:gd name="T14" fmla="*/ 2 w 10668"/>
                <a:gd name="T15" fmla="*/ 5333 h 10666"/>
                <a:gd name="T16" fmla="*/ 5335 w 10668"/>
                <a:gd name="T17" fmla="*/ 0 h 10666"/>
                <a:gd name="T18" fmla="*/ 10668 w 10668"/>
                <a:gd name="T19" fmla="*/ 5333 h 10666"/>
                <a:gd name="T20" fmla="*/ 5335 w 10668"/>
                <a:gd name="T21" fmla="*/ 10666 h 10666"/>
                <a:gd name="T22" fmla="*/ 4802 w 10668"/>
                <a:gd name="T23" fmla="*/ 10133 h 10666"/>
                <a:gd name="T24" fmla="*/ 4802 w 10668"/>
                <a:gd name="T25" fmla="*/ 9066 h 10666"/>
                <a:gd name="T26" fmla="*/ 5335 w 10668"/>
                <a:gd name="T27" fmla="*/ 8533 h 10666"/>
                <a:gd name="T28" fmla="*/ 5868 w 10668"/>
                <a:gd name="T29" fmla="*/ 9066 h 10666"/>
                <a:gd name="T30" fmla="*/ 5868 w 10668"/>
                <a:gd name="T31" fmla="*/ 9567 h 10666"/>
                <a:gd name="T32" fmla="*/ 9602 w 10668"/>
                <a:gd name="T33" fmla="*/ 5333 h 10666"/>
                <a:gd name="T34" fmla="*/ 4268 w 10668"/>
                <a:gd name="T35" fmla="*/ 4266 h 10666"/>
                <a:gd name="T36" fmla="*/ 3735 w 10668"/>
                <a:gd name="T37" fmla="*/ 4800 h 10666"/>
                <a:gd name="T38" fmla="*/ 3202 w 10668"/>
                <a:gd name="T39" fmla="*/ 4266 h 10666"/>
                <a:gd name="T40" fmla="*/ 4140 w 10668"/>
                <a:gd name="T41" fmla="*/ 2499 h 10666"/>
                <a:gd name="T42" fmla="*/ 6130 w 10668"/>
                <a:gd name="T43" fmla="*/ 2287 h 10666"/>
                <a:gd name="T44" fmla="*/ 7420 w 10668"/>
                <a:gd name="T45" fmla="*/ 3816 h 10666"/>
                <a:gd name="T46" fmla="*/ 6876 w 10668"/>
                <a:gd name="T47" fmla="*/ 5742 h 10666"/>
                <a:gd name="T48" fmla="*/ 6203 w 10668"/>
                <a:gd name="T49" fmla="*/ 6164 h 10666"/>
                <a:gd name="T50" fmla="*/ 5868 w 10668"/>
                <a:gd name="T51" fmla="*/ 6659 h 10666"/>
                <a:gd name="T52" fmla="*/ 5868 w 10668"/>
                <a:gd name="T53" fmla="*/ 7200 h 10666"/>
                <a:gd name="T54" fmla="*/ 5335 w 10668"/>
                <a:gd name="T55" fmla="*/ 7733 h 10666"/>
                <a:gd name="T56" fmla="*/ 4802 w 10668"/>
                <a:gd name="T57" fmla="*/ 7200 h 10666"/>
                <a:gd name="T58" fmla="*/ 4802 w 10668"/>
                <a:gd name="T59" fmla="*/ 6659 h 10666"/>
                <a:gd name="T60" fmla="*/ 5806 w 10668"/>
                <a:gd name="T61" fmla="*/ 5175 h 10666"/>
                <a:gd name="T62" fmla="*/ 6106 w 10668"/>
                <a:gd name="T63" fmla="*/ 5004 h 10666"/>
                <a:gd name="T64" fmla="*/ 6378 w 10668"/>
                <a:gd name="T65" fmla="*/ 4041 h 10666"/>
                <a:gd name="T66" fmla="*/ 5732 w 10668"/>
                <a:gd name="T67" fmla="*/ 3277 h 10666"/>
                <a:gd name="T68" fmla="*/ 4268 w 10668"/>
                <a:gd name="T69" fmla="*/ 4266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68" h="10666">
                  <a:moveTo>
                    <a:pt x="9602" y="5333"/>
                  </a:moveTo>
                  <a:cubicBezTo>
                    <a:pt x="9602" y="3852"/>
                    <a:pt x="8833" y="2477"/>
                    <a:pt x="7572" y="1700"/>
                  </a:cubicBezTo>
                  <a:cubicBezTo>
                    <a:pt x="6311" y="924"/>
                    <a:pt x="4737" y="857"/>
                    <a:pt x="3414" y="1524"/>
                  </a:cubicBezTo>
                  <a:cubicBezTo>
                    <a:pt x="2092" y="2190"/>
                    <a:pt x="1209" y="3495"/>
                    <a:pt x="1084" y="4971"/>
                  </a:cubicBezTo>
                  <a:cubicBezTo>
                    <a:pt x="958" y="6447"/>
                    <a:pt x="1607" y="7882"/>
                    <a:pt x="2797" y="8763"/>
                  </a:cubicBezTo>
                  <a:cubicBezTo>
                    <a:pt x="3041" y="8936"/>
                    <a:pt x="3094" y="9275"/>
                    <a:pt x="2917" y="9515"/>
                  </a:cubicBezTo>
                  <a:cubicBezTo>
                    <a:pt x="2739" y="9755"/>
                    <a:pt x="2399" y="9803"/>
                    <a:pt x="2163" y="9620"/>
                  </a:cubicBezTo>
                  <a:cubicBezTo>
                    <a:pt x="802" y="8616"/>
                    <a:pt x="0" y="7024"/>
                    <a:pt x="2" y="5333"/>
                  </a:cubicBezTo>
                  <a:cubicBezTo>
                    <a:pt x="2" y="2387"/>
                    <a:pt x="2389" y="0"/>
                    <a:pt x="5335" y="0"/>
                  </a:cubicBezTo>
                  <a:cubicBezTo>
                    <a:pt x="8281" y="0"/>
                    <a:pt x="10668" y="2387"/>
                    <a:pt x="10668" y="5333"/>
                  </a:cubicBezTo>
                  <a:cubicBezTo>
                    <a:pt x="10668" y="8279"/>
                    <a:pt x="8281" y="10666"/>
                    <a:pt x="5335" y="10666"/>
                  </a:cubicBezTo>
                  <a:cubicBezTo>
                    <a:pt x="5040" y="10666"/>
                    <a:pt x="4802" y="10428"/>
                    <a:pt x="4802" y="10133"/>
                  </a:cubicBezTo>
                  <a:lnTo>
                    <a:pt x="4802" y="9066"/>
                  </a:lnTo>
                  <a:cubicBezTo>
                    <a:pt x="4802" y="8772"/>
                    <a:pt x="5040" y="8533"/>
                    <a:pt x="5335" y="8533"/>
                  </a:cubicBezTo>
                  <a:cubicBezTo>
                    <a:pt x="5630" y="8533"/>
                    <a:pt x="5868" y="8772"/>
                    <a:pt x="5868" y="9066"/>
                  </a:cubicBezTo>
                  <a:lnTo>
                    <a:pt x="5868" y="9567"/>
                  </a:lnTo>
                  <a:cubicBezTo>
                    <a:pt x="8002" y="9298"/>
                    <a:pt x="9602" y="7483"/>
                    <a:pt x="9602" y="5333"/>
                  </a:cubicBezTo>
                  <a:close/>
                  <a:moveTo>
                    <a:pt x="4268" y="4266"/>
                  </a:moveTo>
                  <a:cubicBezTo>
                    <a:pt x="4268" y="4561"/>
                    <a:pt x="4030" y="4800"/>
                    <a:pt x="3735" y="4800"/>
                  </a:cubicBezTo>
                  <a:cubicBezTo>
                    <a:pt x="3440" y="4800"/>
                    <a:pt x="3202" y="4561"/>
                    <a:pt x="3202" y="4266"/>
                  </a:cubicBezTo>
                  <a:cubicBezTo>
                    <a:pt x="3202" y="3558"/>
                    <a:pt x="3553" y="2896"/>
                    <a:pt x="4140" y="2499"/>
                  </a:cubicBezTo>
                  <a:cubicBezTo>
                    <a:pt x="4727" y="2103"/>
                    <a:pt x="5472" y="2023"/>
                    <a:pt x="6130" y="2287"/>
                  </a:cubicBezTo>
                  <a:cubicBezTo>
                    <a:pt x="6787" y="2551"/>
                    <a:pt x="7271" y="3124"/>
                    <a:pt x="7420" y="3816"/>
                  </a:cubicBezTo>
                  <a:cubicBezTo>
                    <a:pt x="7570" y="4508"/>
                    <a:pt x="7366" y="5230"/>
                    <a:pt x="6876" y="5742"/>
                  </a:cubicBezTo>
                  <a:cubicBezTo>
                    <a:pt x="6711" y="5914"/>
                    <a:pt x="6487" y="6051"/>
                    <a:pt x="6203" y="6164"/>
                  </a:cubicBezTo>
                  <a:cubicBezTo>
                    <a:pt x="6001" y="6246"/>
                    <a:pt x="5868" y="6441"/>
                    <a:pt x="5868" y="6659"/>
                  </a:cubicBezTo>
                  <a:lnTo>
                    <a:pt x="5868" y="7200"/>
                  </a:lnTo>
                  <a:cubicBezTo>
                    <a:pt x="5868" y="7494"/>
                    <a:pt x="5630" y="7733"/>
                    <a:pt x="5335" y="7733"/>
                  </a:cubicBezTo>
                  <a:cubicBezTo>
                    <a:pt x="5040" y="7733"/>
                    <a:pt x="4802" y="7494"/>
                    <a:pt x="4802" y="7200"/>
                  </a:cubicBezTo>
                  <a:lnTo>
                    <a:pt x="4802" y="6659"/>
                  </a:lnTo>
                  <a:cubicBezTo>
                    <a:pt x="4802" y="6006"/>
                    <a:pt x="5199" y="5418"/>
                    <a:pt x="5806" y="5175"/>
                  </a:cubicBezTo>
                  <a:cubicBezTo>
                    <a:pt x="5960" y="5113"/>
                    <a:pt x="6059" y="5052"/>
                    <a:pt x="6106" y="5004"/>
                  </a:cubicBezTo>
                  <a:cubicBezTo>
                    <a:pt x="6351" y="4748"/>
                    <a:pt x="6452" y="4387"/>
                    <a:pt x="6378" y="4041"/>
                  </a:cubicBezTo>
                  <a:cubicBezTo>
                    <a:pt x="6303" y="3695"/>
                    <a:pt x="6061" y="3409"/>
                    <a:pt x="5732" y="3277"/>
                  </a:cubicBezTo>
                  <a:cubicBezTo>
                    <a:pt x="5032" y="2995"/>
                    <a:pt x="4268" y="3511"/>
                    <a:pt x="4268" y="426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</p:grpSp>
      <p:sp>
        <p:nvSpPr>
          <p:cNvPr id="24" name="文本框 23"/>
          <p:cNvSpPr txBox="1"/>
          <p:nvPr/>
        </p:nvSpPr>
        <p:spPr>
          <a:xfrm>
            <a:off x="3432810" y="3519805"/>
            <a:ext cx="4669790" cy="528955"/>
          </a:xfrm>
          <a:prstGeom prst="roundRect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革命派软弱妥协、缺乏实力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1" animBg="1"/>
      <p:bldP spid="24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>
            <p:custDataLst>
              <p:tags r:id="rId1"/>
            </p:custDataLst>
          </p:nvPr>
        </p:nvSpPr>
        <p:spPr>
          <a:xfrm>
            <a:off x="323528" y="728341"/>
            <a:ext cx="136815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原因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2" name="图片 31" descr="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b="8333"/>
          <a:stretch>
            <a:fillRect/>
          </a:stretch>
        </p:blipFill>
        <p:spPr>
          <a:xfrm>
            <a:off x="251460" y="1132205"/>
            <a:ext cx="2743835" cy="3510915"/>
          </a:xfrm>
          <a:prstGeom prst="rect">
            <a:avLst/>
          </a:prstGeom>
        </p:spPr>
      </p:pic>
      <p:sp>
        <p:nvSpPr>
          <p:cNvPr id="18" name="文本框 17"/>
          <p:cNvSpPr txBox="1"/>
          <p:nvPr>
            <p:custDataLst>
              <p:tags r:id="rId4"/>
            </p:custDataLst>
          </p:nvPr>
        </p:nvSpPr>
        <p:spPr>
          <a:xfrm>
            <a:off x="4591050" y="1124585"/>
            <a:ext cx="3813810" cy="441926"/>
          </a:xfrm>
          <a:prstGeom prst="roundRect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袁世凯手握实权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>
          <a:xfrm>
            <a:off x="3491863" y="941829"/>
            <a:ext cx="1099185" cy="772238"/>
          </a:xfrm>
          <a:prstGeom prst="rightArrow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6"/>
            </p:custDataLst>
          </p:nvPr>
        </p:nvSpPr>
        <p:spPr>
          <a:xfrm>
            <a:off x="4662804" y="2140479"/>
            <a:ext cx="3741811" cy="449240"/>
          </a:xfrm>
          <a:prstGeom prst="roundRect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帝国主义的支持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7"/>
            </p:custDataLst>
          </p:nvPr>
        </p:nvSpPr>
        <p:spPr>
          <a:xfrm>
            <a:off x="3563618" y="3855721"/>
            <a:ext cx="1099185" cy="772238"/>
          </a:xfrm>
          <a:prstGeom prst="rightArrow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8"/>
            </p:custDataLst>
          </p:nvPr>
        </p:nvSpPr>
        <p:spPr>
          <a:xfrm>
            <a:off x="4662805" y="4020185"/>
            <a:ext cx="3748405" cy="441926"/>
          </a:xfrm>
          <a:prstGeom prst="roundRect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革命派软弱妥协、缺乏实力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9"/>
            </p:custDataLst>
          </p:nvPr>
        </p:nvSpPr>
        <p:spPr>
          <a:xfrm>
            <a:off x="4643755" y="2989580"/>
            <a:ext cx="3761740" cy="441992"/>
          </a:xfrm>
          <a:prstGeom prst="roundRect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临时政府内部矛盾重重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文本框 22"/>
          <p:cNvSpPr txBox="1"/>
          <p:nvPr>
            <p:custDataLst>
              <p:tags r:id="rId10"/>
            </p:custDataLst>
          </p:nvPr>
        </p:nvSpPr>
        <p:spPr>
          <a:xfrm>
            <a:off x="3563617" y="1923944"/>
            <a:ext cx="1099185" cy="772238"/>
          </a:xfrm>
          <a:prstGeom prst="rightArrow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文本框 22"/>
          <p:cNvSpPr txBox="1"/>
          <p:nvPr>
            <p:custDataLst>
              <p:tags r:id="rId11"/>
            </p:custDataLst>
          </p:nvPr>
        </p:nvSpPr>
        <p:spPr>
          <a:xfrm>
            <a:off x="3563618" y="2788600"/>
            <a:ext cx="1099185" cy="772238"/>
          </a:xfrm>
          <a:prstGeom prst="rightArrow">
            <a:avLst/>
          </a:prstGeom>
          <a:solidFill>
            <a:srgbClr val="591300"/>
          </a:solidFill>
          <a:ln w="50800" cmpd="sng">
            <a:solidFill>
              <a:schemeClr val="bg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18" grpId="1" animBg="1"/>
      <p:bldP spid="19" grpId="1" animBg="1"/>
      <p:bldP spid="20" grpId="1" animBg="1"/>
      <p:bldP spid="23" grpId="1" animBg="1"/>
      <p:bldP spid="24" grpId="1" animBg="1"/>
      <p:bldP spid="26" grpId="1" animBg="1"/>
      <p:bldP spid="21" grpId="1" animBg="1"/>
      <p:bldP spid="2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2411750" y="76525"/>
            <a:ext cx="6859200" cy="959485"/>
          </a:xfrm>
          <a:prstGeom prst="rect">
            <a:avLst/>
          </a:prstGeom>
        </p:spPr>
        <p:txBody>
          <a:bodyPr wrap="square" lIns="68501" tIns="34250" rIns="68501" bIns="3425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《中华民国临时约法》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796280" y="772160"/>
            <a:ext cx="2901315" cy="3913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539750" y="915670"/>
            <a:ext cx="2636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1.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颁布时间：</a:t>
            </a:r>
            <a:endParaRPr lang="zh-CN" altLang="en-US" sz="24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7585" y="915670"/>
            <a:ext cx="37395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1912年3月11日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3276116" y="2643877"/>
            <a:ext cx="23642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约束袁世凯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2530080" y="4114613"/>
            <a:ext cx="315443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  <a:defRPr/>
            </a:pP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与国民约定民主原则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4" name="左大括号 13"/>
          <p:cNvSpPr/>
          <p:nvPr>
            <p:custDataLst>
              <p:tags r:id="rId7"/>
            </p:custDataLst>
          </p:nvPr>
        </p:nvSpPr>
        <p:spPr>
          <a:xfrm flipH="1">
            <a:off x="5684520" y="2848610"/>
            <a:ext cx="791845" cy="1524635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联系 15"/>
          <p:cNvSpPr/>
          <p:nvPr>
            <p:custDataLst>
              <p:tags r:id="rId8"/>
            </p:custDataLst>
          </p:nvPr>
        </p:nvSpPr>
        <p:spPr>
          <a:xfrm>
            <a:off x="6660828" y="3284205"/>
            <a:ext cx="1077164" cy="628957"/>
          </a:xfrm>
          <a:prstGeom prst="flowChartConnector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 rot="480000">
            <a:off x="1933475" y="1483395"/>
            <a:ext cx="2978109" cy="568438"/>
            <a:chOff x="1821885" y="5119419"/>
            <a:chExt cx="2310978" cy="584200"/>
          </a:xfrm>
        </p:grpSpPr>
        <p:sp>
          <p:nvSpPr>
            <p:cNvPr id="20" name="MH_Other_5"/>
            <p:cNvSpPr/>
            <p:nvPr>
              <p:custDataLst>
                <p:tags r:id="rId9"/>
              </p:custDataLst>
            </p:nvPr>
          </p:nvSpPr>
          <p:spPr>
            <a:xfrm rot="21098730">
              <a:off x="1830667" y="5119419"/>
              <a:ext cx="2302196" cy="584200"/>
            </a:xfrm>
            <a:prstGeom prst="roundRect">
              <a:avLst>
                <a:gd name="adj" fmla="val 24179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MH_Text_2"/>
            <p:cNvSpPr/>
            <p:nvPr>
              <p:custDataLst>
                <p:tags r:id="rId10"/>
              </p:custDataLst>
            </p:nvPr>
          </p:nvSpPr>
          <p:spPr>
            <a:xfrm rot="21098730">
              <a:off x="1867584" y="5177241"/>
              <a:ext cx="2214880" cy="487270"/>
            </a:xfrm>
            <a:prstGeom prst="roundRect">
              <a:avLst>
                <a:gd name="adj" fmla="val 2417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bIns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457200" algn="ctr"/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1"/>
              </p:custDataLst>
            </p:nvPr>
          </p:nvSpPr>
          <p:spPr>
            <a:xfrm rot="20984783">
              <a:off x="1821885" y="5170391"/>
              <a:ext cx="2171749" cy="47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457200" algn="ctr"/>
              <a:r>
                <a:rPr lang="zh-CN" altLang="en-US" sz="2400" b="1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限制袁世凯的权力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12"/>
            </p:custDataLst>
          </p:nvPr>
        </p:nvSpPr>
        <p:spPr>
          <a:xfrm>
            <a:off x="539750" y="1635760"/>
            <a:ext cx="2636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2.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目的：</a:t>
            </a:r>
            <a:endParaRPr lang="zh-CN" altLang="en-US" sz="24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3" grpId="0"/>
      <p:bldP spid="14" grpId="0" bldLvl="0" animBg="1"/>
      <p:bldP spid="1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2520654" y="52712"/>
            <a:ext cx="2636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3.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主要内容：</a:t>
            </a:r>
            <a:endPara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312627" y="749190"/>
            <a:ext cx="8435838" cy="36830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no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第二条：中华民国之主权，属于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国民全体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第五条 中华民国人民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一律平等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，无种族、阶级、宗教之区别。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第六条 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人民得享有左列各项之自由权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 人民之身体非依法律，不得逮捕、拘禁、审问、处罚。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三 人民有保有财产及营业之自由。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四 人民有言论、著作、刊行及集会结社之自由</a:t>
            </a:r>
            <a:r>
              <a:rPr lang="zh-CN" altLang="en-US" sz="2400" dirty="0" smtClean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……</a:t>
            </a:r>
            <a:endParaRPr lang="zh-CN" altLang="en-US" sz="2400" dirty="0" smtClean="0"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dirty="0" smtClean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                                   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中华民国临时约法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节选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iconfont-11092-5226548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334918" y="6061318"/>
            <a:ext cx="685677" cy="516658"/>
          </a:xfrm>
          <a:custGeom>
            <a:avLst/>
            <a:gdLst>
              <a:gd name="T0" fmla="*/ 9602 w 10668"/>
              <a:gd name="T1" fmla="*/ 5333 h 10666"/>
              <a:gd name="T2" fmla="*/ 7572 w 10668"/>
              <a:gd name="T3" fmla="*/ 1700 h 10666"/>
              <a:gd name="T4" fmla="*/ 3414 w 10668"/>
              <a:gd name="T5" fmla="*/ 1524 h 10666"/>
              <a:gd name="T6" fmla="*/ 1084 w 10668"/>
              <a:gd name="T7" fmla="*/ 4971 h 10666"/>
              <a:gd name="T8" fmla="*/ 2797 w 10668"/>
              <a:gd name="T9" fmla="*/ 8763 h 10666"/>
              <a:gd name="T10" fmla="*/ 2917 w 10668"/>
              <a:gd name="T11" fmla="*/ 9515 h 10666"/>
              <a:gd name="T12" fmla="*/ 2163 w 10668"/>
              <a:gd name="T13" fmla="*/ 9620 h 10666"/>
              <a:gd name="T14" fmla="*/ 2 w 10668"/>
              <a:gd name="T15" fmla="*/ 5333 h 10666"/>
              <a:gd name="T16" fmla="*/ 5335 w 10668"/>
              <a:gd name="T17" fmla="*/ 0 h 10666"/>
              <a:gd name="T18" fmla="*/ 10668 w 10668"/>
              <a:gd name="T19" fmla="*/ 5333 h 10666"/>
              <a:gd name="T20" fmla="*/ 5335 w 10668"/>
              <a:gd name="T21" fmla="*/ 10666 h 10666"/>
              <a:gd name="T22" fmla="*/ 4802 w 10668"/>
              <a:gd name="T23" fmla="*/ 10133 h 10666"/>
              <a:gd name="T24" fmla="*/ 4802 w 10668"/>
              <a:gd name="T25" fmla="*/ 9066 h 10666"/>
              <a:gd name="T26" fmla="*/ 5335 w 10668"/>
              <a:gd name="T27" fmla="*/ 8533 h 10666"/>
              <a:gd name="T28" fmla="*/ 5868 w 10668"/>
              <a:gd name="T29" fmla="*/ 9066 h 10666"/>
              <a:gd name="T30" fmla="*/ 5868 w 10668"/>
              <a:gd name="T31" fmla="*/ 9567 h 10666"/>
              <a:gd name="T32" fmla="*/ 9602 w 10668"/>
              <a:gd name="T33" fmla="*/ 5333 h 10666"/>
              <a:gd name="T34" fmla="*/ 4268 w 10668"/>
              <a:gd name="T35" fmla="*/ 4266 h 10666"/>
              <a:gd name="T36" fmla="*/ 3735 w 10668"/>
              <a:gd name="T37" fmla="*/ 4800 h 10666"/>
              <a:gd name="T38" fmla="*/ 3202 w 10668"/>
              <a:gd name="T39" fmla="*/ 4266 h 10666"/>
              <a:gd name="T40" fmla="*/ 4140 w 10668"/>
              <a:gd name="T41" fmla="*/ 2499 h 10666"/>
              <a:gd name="T42" fmla="*/ 6130 w 10668"/>
              <a:gd name="T43" fmla="*/ 2287 h 10666"/>
              <a:gd name="T44" fmla="*/ 7420 w 10668"/>
              <a:gd name="T45" fmla="*/ 3816 h 10666"/>
              <a:gd name="T46" fmla="*/ 6876 w 10668"/>
              <a:gd name="T47" fmla="*/ 5742 h 10666"/>
              <a:gd name="T48" fmla="*/ 6203 w 10668"/>
              <a:gd name="T49" fmla="*/ 6164 h 10666"/>
              <a:gd name="T50" fmla="*/ 5868 w 10668"/>
              <a:gd name="T51" fmla="*/ 6659 h 10666"/>
              <a:gd name="T52" fmla="*/ 5868 w 10668"/>
              <a:gd name="T53" fmla="*/ 7200 h 10666"/>
              <a:gd name="T54" fmla="*/ 5335 w 10668"/>
              <a:gd name="T55" fmla="*/ 7733 h 10666"/>
              <a:gd name="T56" fmla="*/ 4802 w 10668"/>
              <a:gd name="T57" fmla="*/ 7200 h 10666"/>
              <a:gd name="T58" fmla="*/ 4802 w 10668"/>
              <a:gd name="T59" fmla="*/ 6659 h 10666"/>
              <a:gd name="T60" fmla="*/ 5806 w 10668"/>
              <a:gd name="T61" fmla="*/ 5175 h 10666"/>
              <a:gd name="T62" fmla="*/ 6106 w 10668"/>
              <a:gd name="T63" fmla="*/ 5004 h 10666"/>
              <a:gd name="T64" fmla="*/ 6378 w 10668"/>
              <a:gd name="T65" fmla="*/ 4041 h 10666"/>
              <a:gd name="T66" fmla="*/ 5732 w 10668"/>
              <a:gd name="T67" fmla="*/ 3277 h 10666"/>
              <a:gd name="T68" fmla="*/ 4268 w 10668"/>
              <a:gd name="T69" fmla="*/ 4266 h 10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68" h="10666">
                <a:moveTo>
                  <a:pt x="9602" y="5333"/>
                </a:moveTo>
                <a:cubicBezTo>
                  <a:pt x="9602" y="3852"/>
                  <a:pt x="8833" y="2477"/>
                  <a:pt x="7572" y="1700"/>
                </a:cubicBezTo>
                <a:cubicBezTo>
                  <a:pt x="6311" y="924"/>
                  <a:pt x="4737" y="857"/>
                  <a:pt x="3414" y="1524"/>
                </a:cubicBezTo>
                <a:cubicBezTo>
                  <a:pt x="2092" y="2190"/>
                  <a:pt x="1209" y="3495"/>
                  <a:pt x="1084" y="4971"/>
                </a:cubicBezTo>
                <a:cubicBezTo>
                  <a:pt x="958" y="6447"/>
                  <a:pt x="1607" y="7882"/>
                  <a:pt x="2797" y="8763"/>
                </a:cubicBezTo>
                <a:cubicBezTo>
                  <a:pt x="3041" y="8936"/>
                  <a:pt x="3094" y="9275"/>
                  <a:pt x="2917" y="9515"/>
                </a:cubicBezTo>
                <a:cubicBezTo>
                  <a:pt x="2739" y="9755"/>
                  <a:pt x="2399" y="9803"/>
                  <a:pt x="2163" y="9620"/>
                </a:cubicBezTo>
                <a:cubicBezTo>
                  <a:pt x="802" y="8616"/>
                  <a:pt x="0" y="7024"/>
                  <a:pt x="2" y="5333"/>
                </a:cubicBezTo>
                <a:cubicBezTo>
                  <a:pt x="2" y="2387"/>
                  <a:pt x="2389" y="0"/>
                  <a:pt x="5335" y="0"/>
                </a:cubicBezTo>
                <a:cubicBezTo>
                  <a:pt x="8281" y="0"/>
                  <a:pt x="10668" y="2387"/>
                  <a:pt x="10668" y="5333"/>
                </a:cubicBezTo>
                <a:cubicBezTo>
                  <a:pt x="10668" y="8279"/>
                  <a:pt x="8281" y="10666"/>
                  <a:pt x="5335" y="10666"/>
                </a:cubicBezTo>
                <a:cubicBezTo>
                  <a:pt x="5040" y="10666"/>
                  <a:pt x="4802" y="10428"/>
                  <a:pt x="4802" y="10133"/>
                </a:cubicBezTo>
                <a:lnTo>
                  <a:pt x="4802" y="9066"/>
                </a:lnTo>
                <a:cubicBezTo>
                  <a:pt x="4802" y="8772"/>
                  <a:pt x="5040" y="8533"/>
                  <a:pt x="5335" y="8533"/>
                </a:cubicBezTo>
                <a:cubicBezTo>
                  <a:pt x="5630" y="8533"/>
                  <a:pt x="5868" y="8772"/>
                  <a:pt x="5868" y="9066"/>
                </a:cubicBezTo>
                <a:lnTo>
                  <a:pt x="5868" y="9567"/>
                </a:lnTo>
                <a:cubicBezTo>
                  <a:pt x="8002" y="9298"/>
                  <a:pt x="9602" y="7483"/>
                  <a:pt x="9602" y="5333"/>
                </a:cubicBezTo>
                <a:close/>
                <a:moveTo>
                  <a:pt x="4268" y="4266"/>
                </a:moveTo>
                <a:cubicBezTo>
                  <a:pt x="4268" y="4561"/>
                  <a:pt x="4030" y="4800"/>
                  <a:pt x="3735" y="4800"/>
                </a:cubicBezTo>
                <a:cubicBezTo>
                  <a:pt x="3440" y="4800"/>
                  <a:pt x="3202" y="4561"/>
                  <a:pt x="3202" y="4266"/>
                </a:cubicBezTo>
                <a:cubicBezTo>
                  <a:pt x="3202" y="3558"/>
                  <a:pt x="3553" y="2896"/>
                  <a:pt x="4140" y="2499"/>
                </a:cubicBezTo>
                <a:cubicBezTo>
                  <a:pt x="4727" y="2103"/>
                  <a:pt x="5472" y="2023"/>
                  <a:pt x="6130" y="2287"/>
                </a:cubicBezTo>
                <a:cubicBezTo>
                  <a:pt x="6787" y="2551"/>
                  <a:pt x="7271" y="3124"/>
                  <a:pt x="7420" y="3816"/>
                </a:cubicBezTo>
                <a:cubicBezTo>
                  <a:pt x="7570" y="4508"/>
                  <a:pt x="7366" y="5230"/>
                  <a:pt x="6876" y="5742"/>
                </a:cubicBezTo>
                <a:cubicBezTo>
                  <a:pt x="6711" y="5914"/>
                  <a:pt x="6487" y="6051"/>
                  <a:pt x="6203" y="6164"/>
                </a:cubicBezTo>
                <a:cubicBezTo>
                  <a:pt x="6001" y="6246"/>
                  <a:pt x="5868" y="6441"/>
                  <a:pt x="5868" y="6659"/>
                </a:cubicBezTo>
                <a:lnTo>
                  <a:pt x="5868" y="7200"/>
                </a:lnTo>
                <a:cubicBezTo>
                  <a:pt x="5868" y="7494"/>
                  <a:pt x="5630" y="7733"/>
                  <a:pt x="5335" y="7733"/>
                </a:cubicBezTo>
                <a:cubicBezTo>
                  <a:pt x="5040" y="7733"/>
                  <a:pt x="4802" y="7494"/>
                  <a:pt x="4802" y="7200"/>
                </a:cubicBezTo>
                <a:lnTo>
                  <a:pt x="4802" y="6659"/>
                </a:lnTo>
                <a:cubicBezTo>
                  <a:pt x="4802" y="6006"/>
                  <a:pt x="5199" y="5418"/>
                  <a:pt x="5806" y="5175"/>
                </a:cubicBezTo>
                <a:cubicBezTo>
                  <a:pt x="5960" y="5113"/>
                  <a:pt x="6059" y="5052"/>
                  <a:pt x="6106" y="5004"/>
                </a:cubicBezTo>
                <a:cubicBezTo>
                  <a:pt x="6351" y="4748"/>
                  <a:pt x="6452" y="4387"/>
                  <a:pt x="6378" y="4041"/>
                </a:cubicBezTo>
                <a:cubicBezTo>
                  <a:pt x="6303" y="3695"/>
                  <a:pt x="6061" y="3409"/>
                  <a:pt x="5732" y="3277"/>
                </a:cubicBezTo>
                <a:cubicBezTo>
                  <a:pt x="5032" y="2995"/>
                  <a:pt x="4268" y="3511"/>
                  <a:pt x="4268" y="4266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</p:sp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-36195" y="4468495"/>
            <a:ext cx="9123680" cy="634365"/>
          </a:xfrm>
          <a:prstGeom prst="rect">
            <a:avLst/>
          </a:prstGeom>
          <a:solidFill>
            <a:srgbClr val="510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iconfont-11092-5226548"/>
          <p:cNvSpPr>
            <a:spLocks noChangeAspect="1"/>
          </p:cNvSpPr>
          <p:nvPr>
            <p:custDataLst>
              <p:tags r:id="rId5"/>
            </p:custDataLst>
          </p:nvPr>
        </p:nvSpPr>
        <p:spPr bwMode="auto">
          <a:xfrm>
            <a:off x="461918" y="6188318"/>
            <a:ext cx="685677" cy="516658"/>
          </a:xfrm>
          <a:custGeom>
            <a:avLst/>
            <a:gdLst>
              <a:gd name="T0" fmla="*/ 9602 w 10668"/>
              <a:gd name="T1" fmla="*/ 5333 h 10666"/>
              <a:gd name="T2" fmla="*/ 7572 w 10668"/>
              <a:gd name="T3" fmla="*/ 1700 h 10666"/>
              <a:gd name="T4" fmla="*/ 3414 w 10668"/>
              <a:gd name="T5" fmla="*/ 1524 h 10666"/>
              <a:gd name="T6" fmla="*/ 1084 w 10668"/>
              <a:gd name="T7" fmla="*/ 4971 h 10666"/>
              <a:gd name="T8" fmla="*/ 2797 w 10668"/>
              <a:gd name="T9" fmla="*/ 8763 h 10666"/>
              <a:gd name="T10" fmla="*/ 2917 w 10668"/>
              <a:gd name="T11" fmla="*/ 9515 h 10666"/>
              <a:gd name="T12" fmla="*/ 2163 w 10668"/>
              <a:gd name="T13" fmla="*/ 9620 h 10666"/>
              <a:gd name="T14" fmla="*/ 2 w 10668"/>
              <a:gd name="T15" fmla="*/ 5333 h 10666"/>
              <a:gd name="T16" fmla="*/ 5335 w 10668"/>
              <a:gd name="T17" fmla="*/ 0 h 10666"/>
              <a:gd name="T18" fmla="*/ 10668 w 10668"/>
              <a:gd name="T19" fmla="*/ 5333 h 10666"/>
              <a:gd name="T20" fmla="*/ 5335 w 10668"/>
              <a:gd name="T21" fmla="*/ 10666 h 10666"/>
              <a:gd name="T22" fmla="*/ 4802 w 10668"/>
              <a:gd name="T23" fmla="*/ 10133 h 10666"/>
              <a:gd name="T24" fmla="*/ 4802 w 10668"/>
              <a:gd name="T25" fmla="*/ 9066 h 10666"/>
              <a:gd name="T26" fmla="*/ 5335 w 10668"/>
              <a:gd name="T27" fmla="*/ 8533 h 10666"/>
              <a:gd name="T28" fmla="*/ 5868 w 10668"/>
              <a:gd name="T29" fmla="*/ 9066 h 10666"/>
              <a:gd name="T30" fmla="*/ 5868 w 10668"/>
              <a:gd name="T31" fmla="*/ 9567 h 10666"/>
              <a:gd name="T32" fmla="*/ 9602 w 10668"/>
              <a:gd name="T33" fmla="*/ 5333 h 10666"/>
              <a:gd name="T34" fmla="*/ 4268 w 10668"/>
              <a:gd name="T35" fmla="*/ 4266 h 10666"/>
              <a:gd name="T36" fmla="*/ 3735 w 10668"/>
              <a:gd name="T37" fmla="*/ 4800 h 10666"/>
              <a:gd name="T38" fmla="*/ 3202 w 10668"/>
              <a:gd name="T39" fmla="*/ 4266 h 10666"/>
              <a:gd name="T40" fmla="*/ 4140 w 10668"/>
              <a:gd name="T41" fmla="*/ 2499 h 10666"/>
              <a:gd name="T42" fmla="*/ 6130 w 10668"/>
              <a:gd name="T43" fmla="*/ 2287 h 10666"/>
              <a:gd name="T44" fmla="*/ 7420 w 10668"/>
              <a:gd name="T45" fmla="*/ 3816 h 10666"/>
              <a:gd name="T46" fmla="*/ 6876 w 10668"/>
              <a:gd name="T47" fmla="*/ 5742 h 10666"/>
              <a:gd name="T48" fmla="*/ 6203 w 10668"/>
              <a:gd name="T49" fmla="*/ 6164 h 10666"/>
              <a:gd name="T50" fmla="*/ 5868 w 10668"/>
              <a:gd name="T51" fmla="*/ 6659 h 10666"/>
              <a:gd name="T52" fmla="*/ 5868 w 10668"/>
              <a:gd name="T53" fmla="*/ 7200 h 10666"/>
              <a:gd name="T54" fmla="*/ 5335 w 10668"/>
              <a:gd name="T55" fmla="*/ 7733 h 10666"/>
              <a:gd name="T56" fmla="*/ 4802 w 10668"/>
              <a:gd name="T57" fmla="*/ 7200 h 10666"/>
              <a:gd name="T58" fmla="*/ 4802 w 10668"/>
              <a:gd name="T59" fmla="*/ 6659 h 10666"/>
              <a:gd name="T60" fmla="*/ 5806 w 10668"/>
              <a:gd name="T61" fmla="*/ 5175 h 10666"/>
              <a:gd name="T62" fmla="*/ 6106 w 10668"/>
              <a:gd name="T63" fmla="*/ 5004 h 10666"/>
              <a:gd name="T64" fmla="*/ 6378 w 10668"/>
              <a:gd name="T65" fmla="*/ 4041 h 10666"/>
              <a:gd name="T66" fmla="*/ 5732 w 10668"/>
              <a:gd name="T67" fmla="*/ 3277 h 10666"/>
              <a:gd name="T68" fmla="*/ 4268 w 10668"/>
              <a:gd name="T69" fmla="*/ 4266 h 10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68" h="10666">
                <a:moveTo>
                  <a:pt x="9602" y="5333"/>
                </a:moveTo>
                <a:cubicBezTo>
                  <a:pt x="9602" y="3852"/>
                  <a:pt x="8833" y="2477"/>
                  <a:pt x="7572" y="1700"/>
                </a:cubicBezTo>
                <a:cubicBezTo>
                  <a:pt x="6311" y="924"/>
                  <a:pt x="4737" y="857"/>
                  <a:pt x="3414" y="1524"/>
                </a:cubicBezTo>
                <a:cubicBezTo>
                  <a:pt x="2092" y="2190"/>
                  <a:pt x="1209" y="3495"/>
                  <a:pt x="1084" y="4971"/>
                </a:cubicBezTo>
                <a:cubicBezTo>
                  <a:pt x="958" y="6447"/>
                  <a:pt x="1607" y="7882"/>
                  <a:pt x="2797" y="8763"/>
                </a:cubicBezTo>
                <a:cubicBezTo>
                  <a:pt x="3041" y="8936"/>
                  <a:pt x="3094" y="9275"/>
                  <a:pt x="2917" y="9515"/>
                </a:cubicBezTo>
                <a:cubicBezTo>
                  <a:pt x="2739" y="9755"/>
                  <a:pt x="2399" y="9803"/>
                  <a:pt x="2163" y="9620"/>
                </a:cubicBezTo>
                <a:cubicBezTo>
                  <a:pt x="802" y="8616"/>
                  <a:pt x="0" y="7024"/>
                  <a:pt x="2" y="5333"/>
                </a:cubicBezTo>
                <a:cubicBezTo>
                  <a:pt x="2" y="2387"/>
                  <a:pt x="2389" y="0"/>
                  <a:pt x="5335" y="0"/>
                </a:cubicBezTo>
                <a:cubicBezTo>
                  <a:pt x="8281" y="0"/>
                  <a:pt x="10668" y="2387"/>
                  <a:pt x="10668" y="5333"/>
                </a:cubicBezTo>
                <a:cubicBezTo>
                  <a:pt x="10668" y="8279"/>
                  <a:pt x="8281" y="10666"/>
                  <a:pt x="5335" y="10666"/>
                </a:cubicBezTo>
                <a:cubicBezTo>
                  <a:pt x="5040" y="10666"/>
                  <a:pt x="4802" y="10428"/>
                  <a:pt x="4802" y="10133"/>
                </a:cubicBezTo>
                <a:lnTo>
                  <a:pt x="4802" y="9066"/>
                </a:lnTo>
                <a:cubicBezTo>
                  <a:pt x="4802" y="8772"/>
                  <a:pt x="5040" y="8533"/>
                  <a:pt x="5335" y="8533"/>
                </a:cubicBezTo>
                <a:cubicBezTo>
                  <a:pt x="5630" y="8533"/>
                  <a:pt x="5868" y="8772"/>
                  <a:pt x="5868" y="9066"/>
                </a:cubicBezTo>
                <a:lnTo>
                  <a:pt x="5868" y="9567"/>
                </a:lnTo>
                <a:cubicBezTo>
                  <a:pt x="8002" y="9298"/>
                  <a:pt x="9602" y="7483"/>
                  <a:pt x="9602" y="5333"/>
                </a:cubicBezTo>
                <a:close/>
                <a:moveTo>
                  <a:pt x="4268" y="4266"/>
                </a:moveTo>
                <a:cubicBezTo>
                  <a:pt x="4268" y="4561"/>
                  <a:pt x="4030" y="4800"/>
                  <a:pt x="3735" y="4800"/>
                </a:cubicBezTo>
                <a:cubicBezTo>
                  <a:pt x="3440" y="4800"/>
                  <a:pt x="3202" y="4561"/>
                  <a:pt x="3202" y="4266"/>
                </a:cubicBezTo>
                <a:cubicBezTo>
                  <a:pt x="3202" y="3558"/>
                  <a:pt x="3553" y="2896"/>
                  <a:pt x="4140" y="2499"/>
                </a:cubicBezTo>
                <a:cubicBezTo>
                  <a:pt x="4727" y="2103"/>
                  <a:pt x="5472" y="2023"/>
                  <a:pt x="6130" y="2287"/>
                </a:cubicBezTo>
                <a:cubicBezTo>
                  <a:pt x="6787" y="2551"/>
                  <a:pt x="7271" y="3124"/>
                  <a:pt x="7420" y="3816"/>
                </a:cubicBezTo>
                <a:cubicBezTo>
                  <a:pt x="7570" y="4508"/>
                  <a:pt x="7366" y="5230"/>
                  <a:pt x="6876" y="5742"/>
                </a:cubicBezTo>
                <a:cubicBezTo>
                  <a:pt x="6711" y="5914"/>
                  <a:pt x="6487" y="6051"/>
                  <a:pt x="6203" y="6164"/>
                </a:cubicBezTo>
                <a:cubicBezTo>
                  <a:pt x="6001" y="6246"/>
                  <a:pt x="5868" y="6441"/>
                  <a:pt x="5868" y="6659"/>
                </a:cubicBezTo>
                <a:lnTo>
                  <a:pt x="5868" y="7200"/>
                </a:lnTo>
                <a:cubicBezTo>
                  <a:pt x="5868" y="7494"/>
                  <a:pt x="5630" y="7733"/>
                  <a:pt x="5335" y="7733"/>
                </a:cubicBezTo>
                <a:cubicBezTo>
                  <a:pt x="5040" y="7733"/>
                  <a:pt x="4802" y="7494"/>
                  <a:pt x="4802" y="7200"/>
                </a:cubicBezTo>
                <a:lnTo>
                  <a:pt x="4802" y="6659"/>
                </a:lnTo>
                <a:cubicBezTo>
                  <a:pt x="4802" y="6006"/>
                  <a:pt x="5199" y="5418"/>
                  <a:pt x="5806" y="5175"/>
                </a:cubicBezTo>
                <a:cubicBezTo>
                  <a:pt x="5960" y="5113"/>
                  <a:pt x="6059" y="5052"/>
                  <a:pt x="6106" y="5004"/>
                </a:cubicBezTo>
                <a:cubicBezTo>
                  <a:pt x="6351" y="4748"/>
                  <a:pt x="6452" y="4387"/>
                  <a:pt x="6378" y="4041"/>
                </a:cubicBezTo>
                <a:cubicBezTo>
                  <a:pt x="6303" y="3695"/>
                  <a:pt x="6061" y="3409"/>
                  <a:pt x="5732" y="3277"/>
                </a:cubicBezTo>
                <a:cubicBezTo>
                  <a:pt x="5032" y="2995"/>
                  <a:pt x="4268" y="3511"/>
                  <a:pt x="4268" y="4266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</p:sp>
      <p:sp>
        <p:nvSpPr>
          <p:cNvPr id="9" name="Text Box 20"/>
          <p:cNvSpPr txBox="1"/>
          <p:nvPr>
            <p:custDataLst>
              <p:tags r:id="rId6"/>
            </p:custDataLst>
          </p:nvPr>
        </p:nvSpPr>
        <p:spPr>
          <a:xfrm>
            <a:off x="611505" y="4638675"/>
            <a:ext cx="8755380" cy="44259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从以上条款可以看出约法体现了什么原则，有怎样的意义？</a:t>
            </a:r>
            <a:endParaRPr lang="zh-CN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10" name="iconfont-11092-5226548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588918" y="6315318"/>
            <a:ext cx="685677" cy="516658"/>
          </a:xfrm>
          <a:custGeom>
            <a:avLst/>
            <a:gdLst>
              <a:gd name="T0" fmla="*/ 9602 w 10668"/>
              <a:gd name="T1" fmla="*/ 5333 h 10666"/>
              <a:gd name="T2" fmla="*/ 7572 w 10668"/>
              <a:gd name="T3" fmla="*/ 1700 h 10666"/>
              <a:gd name="T4" fmla="*/ 3414 w 10668"/>
              <a:gd name="T5" fmla="*/ 1524 h 10666"/>
              <a:gd name="T6" fmla="*/ 1084 w 10668"/>
              <a:gd name="T7" fmla="*/ 4971 h 10666"/>
              <a:gd name="T8" fmla="*/ 2797 w 10668"/>
              <a:gd name="T9" fmla="*/ 8763 h 10666"/>
              <a:gd name="T10" fmla="*/ 2917 w 10668"/>
              <a:gd name="T11" fmla="*/ 9515 h 10666"/>
              <a:gd name="T12" fmla="*/ 2163 w 10668"/>
              <a:gd name="T13" fmla="*/ 9620 h 10666"/>
              <a:gd name="T14" fmla="*/ 2 w 10668"/>
              <a:gd name="T15" fmla="*/ 5333 h 10666"/>
              <a:gd name="T16" fmla="*/ 5335 w 10668"/>
              <a:gd name="T17" fmla="*/ 0 h 10666"/>
              <a:gd name="T18" fmla="*/ 10668 w 10668"/>
              <a:gd name="T19" fmla="*/ 5333 h 10666"/>
              <a:gd name="T20" fmla="*/ 5335 w 10668"/>
              <a:gd name="T21" fmla="*/ 10666 h 10666"/>
              <a:gd name="T22" fmla="*/ 4802 w 10668"/>
              <a:gd name="T23" fmla="*/ 10133 h 10666"/>
              <a:gd name="T24" fmla="*/ 4802 w 10668"/>
              <a:gd name="T25" fmla="*/ 9066 h 10666"/>
              <a:gd name="T26" fmla="*/ 5335 w 10668"/>
              <a:gd name="T27" fmla="*/ 8533 h 10666"/>
              <a:gd name="T28" fmla="*/ 5868 w 10668"/>
              <a:gd name="T29" fmla="*/ 9066 h 10666"/>
              <a:gd name="T30" fmla="*/ 5868 w 10668"/>
              <a:gd name="T31" fmla="*/ 9567 h 10666"/>
              <a:gd name="T32" fmla="*/ 9602 w 10668"/>
              <a:gd name="T33" fmla="*/ 5333 h 10666"/>
              <a:gd name="T34" fmla="*/ 4268 w 10668"/>
              <a:gd name="T35" fmla="*/ 4266 h 10666"/>
              <a:gd name="T36" fmla="*/ 3735 w 10668"/>
              <a:gd name="T37" fmla="*/ 4800 h 10666"/>
              <a:gd name="T38" fmla="*/ 3202 w 10668"/>
              <a:gd name="T39" fmla="*/ 4266 h 10666"/>
              <a:gd name="T40" fmla="*/ 4140 w 10668"/>
              <a:gd name="T41" fmla="*/ 2499 h 10666"/>
              <a:gd name="T42" fmla="*/ 6130 w 10668"/>
              <a:gd name="T43" fmla="*/ 2287 h 10666"/>
              <a:gd name="T44" fmla="*/ 7420 w 10668"/>
              <a:gd name="T45" fmla="*/ 3816 h 10666"/>
              <a:gd name="T46" fmla="*/ 6876 w 10668"/>
              <a:gd name="T47" fmla="*/ 5742 h 10666"/>
              <a:gd name="T48" fmla="*/ 6203 w 10668"/>
              <a:gd name="T49" fmla="*/ 6164 h 10666"/>
              <a:gd name="T50" fmla="*/ 5868 w 10668"/>
              <a:gd name="T51" fmla="*/ 6659 h 10666"/>
              <a:gd name="T52" fmla="*/ 5868 w 10668"/>
              <a:gd name="T53" fmla="*/ 7200 h 10666"/>
              <a:gd name="T54" fmla="*/ 5335 w 10668"/>
              <a:gd name="T55" fmla="*/ 7733 h 10666"/>
              <a:gd name="T56" fmla="*/ 4802 w 10668"/>
              <a:gd name="T57" fmla="*/ 7200 h 10666"/>
              <a:gd name="T58" fmla="*/ 4802 w 10668"/>
              <a:gd name="T59" fmla="*/ 6659 h 10666"/>
              <a:gd name="T60" fmla="*/ 5806 w 10668"/>
              <a:gd name="T61" fmla="*/ 5175 h 10666"/>
              <a:gd name="T62" fmla="*/ 6106 w 10668"/>
              <a:gd name="T63" fmla="*/ 5004 h 10666"/>
              <a:gd name="T64" fmla="*/ 6378 w 10668"/>
              <a:gd name="T65" fmla="*/ 4041 h 10666"/>
              <a:gd name="T66" fmla="*/ 5732 w 10668"/>
              <a:gd name="T67" fmla="*/ 3277 h 10666"/>
              <a:gd name="T68" fmla="*/ 4268 w 10668"/>
              <a:gd name="T69" fmla="*/ 4266 h 10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68" h="10666">
                <a:moveTo>
                  <a:pt x="9602" y="5333"/>
                </a:moveTo>
                <a:cubicBezTo>
                  <a:pt x="9602" y="3852"/>
                  <a:pt x="8833" y="2477"/>
                  <a:pt x="7572" y="1700"/>
                </a:cubicBezTo>
                <a:cubicBezTo>
                  <a:pt x="6311" y="924"/>
                  <a:pt x="4737" y="857"/>
                  <a:pt x="3414" y="1524"/>
                </a:cubicBezTo>
                <a:cubicBezTo>
                  <a:pt x="2092" y="2190"/>
                  <a:pt x="1209" y="3495"/>
                  <a:pt x="1084" y="4971"/>
                </a:cubicBezTo>
                <a:cubicBezTo>
                  <a:pt x="958" y="6447"/>
                  <a:pt x="1607" y="7882"/>
                  <a:pt x="2797" y="8763"/>
                </a:cubicBezTo>
                <a:cubicBezTo>
                  <a:pt x="3041" y="8936"/>
                  <a:pt x="3094" y="9275"/>
                  <a:pt x="2917" y="9515"/>
                </a:cubicBezTo>
                <a:cubicBezTo>
                  <a:pt x="2739" y="9755"/>
                  <a:pt x="2399" y="9803"/>
                  <a:pt x="2163" y="9620"/>
                </a:cubicBezTo>
                <a:cubicBezTo>
                  <a:pt x="802" y="8616"/>
                  <a:pt x="0" y="7024"/>
                  <a:pt x="2" y="5333"/>
                </a:cubicBezTo>
                <a:cubicBezTo>
                  <a:pt x="2" y="2387"/>
                  <a:pt x="2389" y="0"/>
                  <a:pt x="5335" y="0"/>
                </a:cubicBezTo>
                <a:cubicBezTo>
                  <a:pt x="8281" y="0"/>
                  <a:pt x="10668" y="2387"/>
                  <a:pt x="10668" y="5333"/>
                </a:cubicBezTo>
                <a:cubicBezTo>
                  <a:pt x="10668" y="8279"/>
                  <a:pt x="8281" y="10666"/>
                  <a:pt x="5335" y="10666"/>
                </a:cubicBezTo>
                <a:cubicBezTo>
                  <a:pt x="5040" y="10666"/>
                  <a:pt x="4802" y="10428"/>
                  <a:pt x="4802" y="10133"/>
                </a:cubicBezTo>
                <a:lnTo>
                  <a:pt x="4802" y="9066"/>
                </a:lnTo>
                <a:cubicBezTo>
                  <a:pt x="4802" y="8772"/>
                  <a:pt x="5040" y="8533"/>
                  <a:pt x="5335" y="8533"/>
                </a:cubicBezTo>
                <a:cubicBezTo>
                  <a:pt x="5630" y="8533"/>
                  <a:pt x="5868" y="8772"/>
                  <a:pt x="5868" y="9066"/>
                </a:cubicBezTo>
                <a:lnTo>
                  <a:pt x="5868" y="9567"/>
                </a:lnTo>
                <a:cubicBezTo>
                  <a:pt x="8002" y="9298"/>
                  <a:pt x="9602" y="7483"/>
                  <a:pt x="9602" y="5333"/>
                </a:cubicBezTo>
                <a:close/>
                <a:moveTo>
                  <a:pt x="4268" y="4266"/>
                </a:moveTo>
                <a:cubicBezTo>
                  <a:pt x="4268" y="4561"/>
                  <a:pt x="4030" y="4800"/>
                  <a:pt x="3735" y="4800"/>
                </a:cubicBezTo>
                <a:cubicBezTo>
                  <a:pt x="3440" y="4800"/>
                  <a:pt x="3202" y="4561"/>
                  <a:pt x="3202" y="4266"/>
                </a:cubicBezTo>
                <a:cubicBezTo>
                  <a:pt x="3202" y="3558"/>
                  <a:pt x="3553" y="2896"/>
                  <a:pt x="4140" y="2499"/>
                </a:cubicBezTo>
                <a:cubicBezTo>
                  <a:pt x="4727" y="2103"/>
                  <a:pt x="5472" y="2023"/>
                  <a:pt x="6130" y="2287"/>
                </a:cubicBezTo>
                <a:cubicBezTo>
                  <a:pt x="6787" y="2551"/>
                  <a:pt x="7271" y="3124"/>
                  <a:pt x="7420" y="3816"/>
                </a:cubicBezTo>
                <a:cubicBezTo>
                  <a:pt x="7570" y="4508"/>
                  <a:pt x="7366" y="5230"/>
                  <a:pt x="6876" y="5742"/>
                </a:cubicBezTo>
                <a:cubicBezTo>
                  <a:pt x="6711" y="5914"/>
                  <a:pt x="6487" y="6051"/>
                  <a:pt x="6203" y="6164"/>
                </a:cubicBezTo>
                <a:cubicBezTo>
                  <a:pt x="6001" y="6246"/>
                  <a:pt x="5868" y="6441"/>
                  <a:pt x="5868" y="6659"/>
                </a:cubicBezTo>
                <a:lnTo>
                  <a:pt x="5868" y="7200"/>
                </a:lnTo>
                <a:cubicBezTo>
                  <a:pt x="5868" y="7494"/>
                  <a:pt x="5630" y="7733"/>
                  <a:pt x="5335" y="7733"/>
                </a:cubicBezTo>
                <a:cubicBezTo>
                  <a:pt x="5040" y="7733"/>
                  <a:pt x="4802" y="7494"/>
                  <a:pt x="4802" y="7200"/>
                </a:cubicBezTo>
                <a:lnTo>
                  <a:pt x="4802" y="6659"/>
                </a:lnTo>
                <a:cubicBezTo>
                  <a:pt x="4802" y="6006"/>
                  <a:pt x="5199" y="5418"/>
                  <a:pt x="5806" y="5175"/>
                </a:cubicBezTo>
                <a:cubicBezTo>
                  <a:pt x="5960" y="5113"/>
                  <a:pt x="6059" y="5052"/>
                  <a:pt x="6106" y="5004"/>
                </a:cubicBezTo>
                <a:cubicBezTo>
                  <a:pt x="6351" y="4748"/>
                  <a:pt x="6452" y="4387"/>
                  <a:pt x="6378" y="4041"/>
                </a:cubicBezTo>
                <a:cubicBezTo>
                  <a:pt x="6303" y="3695"/>
                  <a:pt x="6061" y="3409"/>
                  <a:pt x="5732" y="3277"/>
                </a:cubicBezTo>
                <a:cubicBezTo>
                  <a:pt x="5032" y="2995"/>
                  <a:pt x="4268" y="3511"/>
                  <a:pt x="4268" y="4266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</p:sp>
      <p:sp>
        <p:nvSpPr>
          <p:cNvPr id="11" name="iconfont-11092-5226548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40005" y="4716780"/>
            <a:ext cx="421640" cy="349885"/>
          </a:xfrm>
          <a:custGeom>
            <a:avLst/>
            <a:gdLst>
              <a:gd name="T0" fmla="*/ 9602 w 10668"/>
              <a:gd name="T1" fmla="*/ 5333 h 10666"/>
              <a:gd name="T2" fmla="*/ 7572 w 10668"/>
              <a:gd name="T3" fmla="*/ 1700 h 10666"/>
              <a:gd name="T4" fmla="*/ 3414 w 10668"/>
              <a:gd name="T5" fmla="*/ 1524 h 10666"/>
              <a:gd name="T6" fmla="*/ 1084 w 10668"/>
              <a:gd name="T7" fmla="*/ 4971 h 10666"/>
              <a:gd name="T8" fmla="*/ 2797 w 10668"/>
              <a:gd name="T9" fmla="*/ 8763 h 10666"/>
              <a:gd name="T10" fmla="*/ 2917 w 10668"/>
              <a:gd name="T11" fmla="*/ 9515 h 10666"/>
              <a:gd name="T12" fmla="*/ 2163 w 10668"/>
              <a:gd name="T13" fmla="*/ 9620 h 10666"/>
              <a:gd name="T14" fmla="*/ 2 w 10668"/>
              <a:gd name="T15" fmla="*/ 5333 h 10666"/>
              <a:gd name="T16" fmla="*/ 5335 w 10668"/>
              <a:gd name="T17" fmla="*/ 0 h 10666"/>
              <a:gd name="T18" fmla="*/ 10668 w 10668"/>
              <a:gd name="T19" fmla="*/ 5333 h 10666"/>
              <a:gd name="T20" fmla="*/ 5335 w 10668"/>
              <a:gd name="T21" fmla="*/ 10666 h 10666"/>
              <a:gd name="T22" fmla="*/ 4802 w 10668"/>
              <a:gd name="T23" fmla="*/ 10133 h 10666"/>
              <a:gd name="T24" fmla="*/ 4802 w 10668"/>
              <a:gd name="T25" fmla="*/ 9066 h 10666"/>
              <a:gd name="T26" fmla="*/ 5335 w 10668"/>
              <a:gd name="T27" fmla="*/ 8533 h 10666"/>
              <a:gd name="T28" fmla="*/ 5868 w 10668"/>
              <a:gd name="T29" fmla="*/ 9066 h 10666"/>
              <a:gd name="T30" fmla="*/ 5868 w 10668"/>
              <a:gd name="T31" fmla="*/ 9567 h 10666"/>
              <a:gd name="T32" fmla="*/ 9602 w 10668"/>
              <a:gd name="T33" fmla="*/ 5333 h 10666"/>
              <a:gd name="T34" fmla="*/ 4268 w 10668"/>
              <a:gd name="T35" fmla="*/ 4266 h 10666"/>
              <a:gd name="T36" fmla="*/ 3735 w 10668"/>
              <a:gd name="T37" fmla="*/ 4800 h 10666"/>
              <a:gd name="T38" fmla="*/ 3202 w 10668"/>
              <a:gd name="T39" fmla="*/ 4266 h 10666"/>
              <a:gd name="T40" fmla="*/ 4140 w 10668"/>
              <a:gd name="T41" fmla="*/ 2499 h 10666"/>
              <a:gd name="T42" fmla="*/ 6130 w 10668"/>
              <a:gd name="T43" fmla="*/ 2287 h 10666"/>
              <a:gd name="T44" fmla="*/ 7420 w 10668"/>
              <a:gd name="T45" fmla="*/ 3816 h 10666"/>
              <a:gd name="T46" fmla="*/ 6876 w 10668"/>
              <a:gd name="T47" fmla="*/ 5742 h 10666"/>
              <a:gd name="T48" fmla="*/ 6203 w 10668"/>
              <a:gd name="T49" fmla="*/ 6164 h 10666"/>
              <a:gd name="T50" fmla="*/ 5868 w 10668"/>
              <a:gd name="T51" fmla="*/ 6659 h 10666"/>
              <a:gd name="T52" fmla="*/ 5868 w 10668"/>
              <a:gd name="T53" fmla="*/ 7200 h 10666"/>
              <a:gd name="T54" fmla="*/ 5335 w 10668"/>
              <a:gd name="T55" fmla="*/ 7733 h 10666"/>
              <a:gd name="T56" fmla="*/ 4802 w 10668"/>
              <a:gd name="T57" fmla="*/ 7200 h 10666"/>
              <a:gd name="T58" fmla="*/ 4802 w 10668"/>
              <a:gd name="T59" fmla="*/ 6659 h 10666"/>
              <a:gd name="T60" fmla="*/ 5806 w 10668"/>
              <a:gd name="T61" fmla="*/ 5175 h 10666"/>
              <a:gd name="T62" fmla="*/ 6106 w 10668"/>
              <a:gd name="T63" fmla="*/ 5004 h 10666"/>
              <a:gd name="T64" fmla="*/ 6378 w 10668"/>
              <a:gd name="T65" fmla="*/ 4041 h 10666"/>
              <a:gd name="T66" fmla="*/ 5732 w 10668"/>
              <a:gd name="T67" fmla="*/ 3277 h 10666"/>
              <a:gd name="T68" fmla="*/ 4268 w 10668"/>
              <a:gd name="T69" fmla="*/ 4266 h 10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68" h="10666">
                <a:moveTo>
                  <a:pt x="9602" y="5333"/>
                </a:moveTo>
                <a:cubicBezTo>
                  <a:pt x="9602" y="3852"/>
                  <a:pt x="8833" y="2477"/>
                  <a:pt x="7572" y="1700"/>
                </a:cubicBezTo>
                <a:cubicBezTo>
                  <a:pt x="6311" y="924"/>
                  <a:pt x="4737" y="857"/>
                  <a:pt x="3414" y="1524"/>
                </a:cubicBezTo>
                <a:cubicBezTo>
                  <a:pt x="2092" y="2190"/>
                  <a:pt x="1209" y="3495"/>
                  <a:pt x="1084" y="4971"/>
                </a:cubicBezTo>
                <a:cubicBezTo>
                  <a:pt x="958" y="6447"/>
                  <a:pt x="1607" y="7882"/>
                  <a:pt x="2797" y="8763"/>
                </a:cubicBezTo>
                <a:cubicBezTo>
                  <a:pt x="3041" y="8936"/>
                  <a:pt x="3094" y="9275"/>
                  <a:pt x="2917" y="9515"/>
                </a:cubicBezTo>
                <a:cubicBezTo>
                  <a:pt x="2739" y="9755"/>
                  <a:pt x="2399" y="9803"/>
                  <a:pt x="2163" y="9620"/>
                </a:cubicBezTo>
                <a:cubicBezTo>
                  <a:pt x="802" y="8616"/>
                  <a:pt x="0" y="7024"/>
                  <a:pt x="2" y="5333"/>
                </a:cubicBezTo>
                <a:cubicBezTo>
                  <a:pt x="2" y="2387"/>
                  <a:pt x="2389" y="0"/>
                  <a:pt x="5335" y="0"/>
                </a:cubicBezTo>
                <a:cubicBezTo>
                  <a:pt x="8281" y="0"/>
                  <a:pt x="10668" y="2387"/>
                  <a:pt x="10668" y="5333"/>
                </a:cubicBezTo>
                <a:cubicBezTo>
                  <a:pt x="10668" y="8279"/>
                  <a:pt x="8281" y="10666"/>
                  <a:pt x="5335" y="10666"/>
                </a:cubicBezTo>
                <a:cubicBezTo>
                  <a:pt x="5040" y="10666"/>
                  <a:pt x="4802" y="10428"/>
                  <a:pt x="4802" y="10133"/>
                </a:cubicBezTo>
                <a:lnTo>
                  <a:pt x="4802" y="9066"/>
                </a:lnTo>
                <a:cubicBezTo>
                  <a:pt x="4802" y="8772"/>
                  <a:pt x="5040" y="8533"/>
                  <a:pt x="5335" y="8533"/>
                </a:cubicBezTo>
                <a:cubicBezTo>
                  <a:pt x="5630" y="8533"/>
                  <a:pt x="5868" y="8772"/>
                  <a:pt x="5868" y="9066"/>
                </a:cubicBezTo>
                <a:lnTo>
                  <a:pt x="5868" y="9567"/>
                </a:lnTo>
                <a:cubicBezTo>
                  <a:pt x="8002" y="9298"/>
                  <a:pt x="9602" y="7483"/>
                  <a:pt x="9602" y="5333"/>
                </a:cubicBezTo>
                <a:close/>
                <a:moveTo>
                  <a:pt x="4268" y="4266"/>
                </a:moveTo>
                <a:cubicBezTo>
                  <a:pt x="4268" y="4561"/>
                  <a:pt x="4030" y="4800"/>
                  <a:pt x="3735" y="4800"/>
                </a:cubicBezTo>
                <a:cubicBezTo>
                  <a:pt x="3440" y="4800"/>
                  <a:pt x="3202" y="4561"/>
                  <a:pt x="3202" y="4266"/>
                </a:cubicBezTo>
                <a:cubicBezTo>
                  <a:pt x="3202" y="3558"/>
                  <a:pt x="3553" y="2896"/>
                  <a:pt x="4140" y="2499"/>
                </a:cubicBezTo>
                <a:cubicBezTo>
                  <a:pt x="4727" y="2103"/>
                  <a:pt x="5472" y="2023"/>
                  <a:pt x="6130" y="2287"/>
                </a:cubicBezTo>
                <a:cubicBezTo>
                  <a:pt x="6787" y="2551"/>
                  <a:pt x="7271" y="3124"/>
                  <a:pt x="7420" y="3816"/>
                </a:cubicBezTo>
                <a:cubicBezTo>
                  <a:pt x="7570" y="4508"/>
                  <a:pt x="7366" y="5230"/>
                  <a:pt x="6876" y="5742"/>
                </a:cubicBezTo>
                <a:cubicBezTo>
                  <a:pt x="6711" y="5914"/>
                  <a:pt x="6487" y="6051"/>
                  <a:pt x="6203" y="6164"/>
                </a:cubicBezTo>
                <a:cubicBezTo>
                  <a:pt x="6001" y="6246"/>
                  <a:pt x="5868" y="6441"/>
                  <a:pt x="5868" y="6659"/>
                </a:cubicBezTo>
                <a:lnTo>
                  <a:pt x="5868" y="7200"/>
                </a:lnTo>
                <a:cubicBezTo>
                  <a:pt x="5868" y="7494"/>
                  <a:pt x="5630" y="7733"/>
                  <a:pt x="5335" y="7733"/>
                </a:cubicBezTo>
                <a:cubicBezTo>
                  <a:pt x="5040" y="7733"/>
                  <a:pt x="4802" y="7494"/>
                  <a:pt x="4802" y="7200"/>
                </a:cubicBezTo>
                <a:lnTo>
                  <a:pt x="4802" y="6659"/>
                </a:lnTo>
                <a:cubicBezTo>
                  <a:pt x="4802" y="6006"/>
                  <a:pt x="5199" y="5418"/>
                  <a:pt x="5806" y="5175"/>
                </a:cubicBezTo>
                <a:cubicBezTo>
                  <a:pt x="5960" y="5113"/>
                  <a:pt x="6059" y="5052"/>
                  <a:pt x="6106" y="5004"/>
                </a:cubicBezTo>
                <a:cubicBezTo>
                  <a:pt x="6351" y="4748"/>
                  <a:pt x="6452" y="4387"/>
                  <a:pt x="6378" y="4041"/>
                </a:cubicBezTo>
                <a:cubicBezTo>
                  <a:pt x="6303" y="3695"/>
                  <a:pt x="6061" y="3409"/>
                  <a:pt x="5732" y="3277"/>
                </a:cubicBezTo>
                <a:cubicBezTo>
                  <a:pt x="5032" y="2995"/>
                  <a:pt x="4268" y="3511"/>
                  <a:pt x="4268" y="4266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</p:sp>
      <p:grpSp>
        <p:nvGrpSpPr>
          <p:cNvPr id="45" name="组合 44"/>
          <p:cNvGrpSpPr/>
          <p:nvPr/>
        </p:nvGrpSpPr>
        <p:grpSpPr>
          <a:xfrm>
            <a:off x="5172073" y="624783"/>
            <a:ext cx="1867903" cy="584200"/>
            <a:chOff x="1762320" y="5122920"/>
            <a:chExt cx="2414760" cy="584200"/>
          </a:xfrm>
        </p:grpSpPr>
        <p:sp>
          <p:nvSpPr>
            <p:cNvPr id="46" name="MH_Other_5"/>
            <p:cNvSpPr/>
            <p:nvPr>
              <p:custDataLst>
                <p:tags r:id="rId9"/>
              </p:custDataLst>
            </p:nvPr>
          </p:nvSpPr>
          <p:spPr>
            <a:xfrm rot="21098730">
              <a:off x="1772970" y="5122920"/>
              <a:ext cx="2404110" cy="584200"/>
            </a:xfrm>
            <a:prstGeom prst="roundRect">
              <a:avLst>
                <a:gd name="adj" fmla="val 24179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MH_Text_2"/>
            <p:cNvSpPr/>
            <p:nvPr>
              <p:custDataLst>
                <p:tags r:id="rId10"/>
              </p:custDataLst>
            </p:nvPr>
          </p:nvSpPr>
          <p:spPr>
            <a:xfrm rot="21098730">
              <a:off x="1867584" y="5177241"/>
              <a:ext cx="2214880" cy="487270"/>
            </a:xfrm>
            <a:prstGeom prst="roundRect">
              <a:avLst>
                <a:gd name="adj" fmla="val 2417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bIns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457200" algn="ctr"/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8" name="文本框 18"/>
            <p:cNvSpPr txBox="1"/>
            <p:nvPr>
              <p:custDataLst>
                <p:tags r:id="rId11"/>
              </p:custDataLst>
            </p:nvPr>
          </p:nvSpPr>
          <p:spPr>
            <a:xfrm rot="21079619">
              <a:off x="1762320" y="5189270"/>
              <a:ext cx="23678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主权在民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444299" y="1119797"/>
            <a:ext cx="1867866" cy="584200"/>
            <a:chOff x="675489" y="4042785"/>
            <a:chExt cx="2414712" cy="584200"/>
          </a:xfrm>
        </p:grpSpPr>
        <p:sp>
          <p:nvSpPr>
            <p:cNvPr id="50" name="MH_Other_5"/>
            <p:cNvSpPr/>
            <p:nvPr>
              <p:custDataLst>
                <p:tags r:id="rId12"/>
              </p:custDataLst>
            </p:nvPr>
          </p:nvSpPr>
          <p:spPr>
            <a:xfrm rot="21098730">
              <a:off x="686091" y="4042785"/>
              <a:ext cx="2404110" cy="584200"/>
            </a:xfrm>
            <a:prstGeom prst="roundRect">
              <a:avLst>
                <a:gd name="adj" fmla="val 24179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MH_Text_2"/>
            <p:cNvSpPr/>
            <p:nvPr>
              <p:custDataLst>
                <p:tags r:id="rId13"/>
              </p:custDataLst>
            </p:nvPr>
          </p:nvSpPr>
          <p:spPr>
            <a:xfrm rot="21098730">
              <a:off x="678091" y="4104726"/>
              <a:ext cx="2214880" cy="487270"/>
            </a:xfrm>
            <a:prstGeom prst="roundRect">
              <a:avLst>
                <a:gd name="adj" fmla="val 2417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bIns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457200" algn="ctr"/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2" name="文本框 18"/>
            <p:cNvSpPr txBox="1"/>
            <p:nvPr>
              <p:custDataLst>
                <p:tags r:id="rId14"/>
              </p:custDataLst>
            </p:nvPr>
          </p:nvSpPr>
          <p:spPr>
            <a:xfrm rot="21079619">
              <a:off x="675489" y="4118032"/>
              <a:ext cx="2367848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平等自由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758430" y="2542240"/>
            <a:ext cx="2023329" cy="1042264"/>
            <a:chOff x="1784337" y="4664856"/>
            <a:chExt cx="2615688" cy="1042264"/>
          </a:xfrm>
        </p:grpSpPr>
        <p:sp>
          <p:nvSpPr>
            <p:cNvPr id="54" name="MH_Other_5"/>
            <p:cNvSpPr/>
            <p:nvPr>
              <p:custDataLst>
                <p:tags r:id="rId15"/>
              </p:custDataLst>
            </p:nvPr>
          </p:nvSpPr>
          <p:spPr>
            <a:xfrm rot="21098730">
              <a:off x="1784337" y="5122920"/>
              <a:ext cx="2404109" cy="584200"/>
            </a:xfrm>
            <a:prstGeom prst="roundRect">
              <a:avLst>
                <a:gd name="adj" fmla="val 24179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文本框 18"/>
            <p:cNvSpPr txBox="1"/>
            <p:nvPr>
              <p:custDataLst>
                <p:tags r:id="rId16"/>
              </p:custDataLst>
            </p:nvPr>
          </p:nvSpPr>
          <p:spPr>
            <a:xfrm rot="21079619">
              <a:off x="2032178" y="4664856"/>
              <a:ext cx="23678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三权分立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>
            <p:custDataLst>
              <p:tags r:id="rId17"/>
            </p:custDataLst>
          </p:nvPr>
        </p:nvSpPr>
        <p:spPr>
          <a:xfrm>
            <a:off x="683895" y="2499995"/>
            <a:ext cx="8000112" cy="18637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中华民国临时约法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第一章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总纲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，规定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中华民国以参议院、临时大总统、国务员、法院行使其统治权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参议院行使立法权，国务员辅佐临时大总统行使行政权并负其责任，司法独立等</a:t>
            </a:r>
            <a:r>
              <a:rPr lang="zh-CN" altLang="en-US" sz="2400" noProof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8"/>
          <p:cNvSpPr txBox="1"/>
          <p:nvPr>
            <p:custDataLst>
              <p:tags r:id="rId18"/>
            </p:custDataLst>
          </p:nvPr>
        </p:nvSpPr>
        <p:spPr>
          <a:xfrm rot="21079619">
            <a:off x="6972494" y="3861770"/>
            <a:ext cx="1831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三权分立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18"/>
          <p:cNvSpPr txBox="1"/>
          <p:nvPr>
            <p:custDataLst>
              <p:tags r:id="rId19"/>
            </p:custDataLst>
          </p:nvPr>
        </p:nvSpPr>
        <p:spPr>
          <a:xfrm rot="21079619">
            <a:off x="6828153" y="3766438"/>
            <a:ext cx="1831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主权在民</a:t>
            </a:r>
            <a:endParaRPr lang="zh-CN" altLang="en-US" sz="24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2" name="文本框 18"/>
          <p:cNvSpPr txBox="1"/>
          <p:nvPr/>
        </p:nvSpPr>
        <p:spPr>
          <a:xfrm rot="21079619">
            <a:off x="6756459" y="3859504"/>
            <a:ext cx="1831615" cy="4603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平等自由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9" name="文本框 16"/>
          <p:cNvSpPr txBox="1"/>
          <p:nvPr/>
        </p:nvSpPr>
        <p:spPr>
          <a:xfrm>
            <a:off x="419501" y="2430641"/>
            <a:ext cx="8222089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Font typeface="Wingdings" panose="05000000000000000000" charset="0"/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意义：《中华民国临时约法》是中国历史上第一部具有资产阶级共和国宪法性质的重要文件。它肯定了资产阶级民主共和制度和民主自由原则，是辛亥革命的重要成果。</a:t>
            </a:r>
            <a:endParaRPr 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</p:spTree>
    <p:custDataLst>
      <p:tags r:id="rId2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9" grpId="0"/>
      <p:bldP spid="5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9" name="New picture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180225" y="7573700"/>
            <a:ext cx="178625" cy="128610"/>
          </a:xfrm>
          <a:prstGeom prst="cube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1547495" y="1804562"/>
            <a:ext cx="1783728" cy="522009"/>
            <a:chOff x="3093" y="5373"/>
            <a:chExt cx="4033" cy="1146"/>
          </a:xfrm>
        </p:grpSpPr>
        <p:sp>
          <p:nvSpPr>
            <p:cNvPr id="43" name="圆角矩形 42"/>
            <p:cNvSpPr/>
            <p:nvPr>
              <p:custDataLst>
                <p:tags r:id="rId3"/>
              </p:custDataLst>
            </p:nvPr>
          </p:nvSpPr>
          <p:spPr>
            <a:xfrm>
              <a:off x="3093" y="5475"/>
              <a:ext cx="4009" cy="943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44" name="文本框 43"/>
            <p:cNvSpPr txBox="1"/>
            <p:nvPr>
              <p:custDataLst>
                <p:tags r:id="rId4"/>
              </p:custDataLst>
            </p:nvPr>
          </p:nvSpPr>
          <p:spPr>
            <a:xfrm>
              <a:off x="3116" y="5373"/>
              <a:ext cx="4010" cy="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重要成果</a:t>
              </a:r>
              <a:endPara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308032" y="1847408"/>
            <a:ext cx="1131622" cy="522103"/>
            <a:chOff x="10749" y="3873"/>
            <a:chExt cx="4549" cy="1416"/>
          </a:xfrm>
        </p:grpSpPr>
        <p:sp>
          <p:nvSpPr>
            <p:cNvPr id="45" name="圆角矩形 44"/>
            <p:cNvSpPr/>
            <p:nvPr>
              <p:custDataLst>
                <p:tags r:id="rId5"/>
              </p:custDataLst>
            </p:nvPr>
          </p:nvSpPr>
          <p:spPr>
            <a:xfrm>
              <a:off x="10749" y="4100"/>
              <a:ext cx="4460" cy="96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46" name="文本框 45"/>
            <p:cNvSpPr txBox="1"/>
            <p:nvPr>
              <p:custDataLst>
                <p:tags r:id="rId6"/>
              </p:custDataLst>
            </p:nvPr>
          </p:nvSpPr>
          <p:spPr>
            <a:xfrm>
              <a:off x="11038" y="3873"/>
              <a:ext cx="4260" cy="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结果</a:t>
              </a:r>
              <a:endPara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1471" y="2826653"/>
            <a:ext cx="2415392" cy="641908"/>
            <a:chOff x="4463" y="2520"/>
            <a:chExt cx="4757" cy="3107"/>
          </a:xfrm>
        </p:grpSpPr>
        <p:sp>
          <p:nvSpPr>
            <p:cNvPr id="56" name="圆角矩形 55"/>
            <p:cNvSpPr/>
            <p:nvPr>
              <p:custDataLst>
                <p:tags r:id="rId7"/>
              </p:custDataLst>
            </p:nvPr>
          </p:nvSpPr>
          <p:spPr>
            <a:xfrm>
              <a:off x="4780" y="2520"/>
              <a:ext cx="4173" cy="3107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57" name="文本框 56"/>
            <p:cNvSpPr txBox="1"/>
            <p:nvPr>
              <p:custDataLst>
                <p:tags r:id="rId8"/>
              </p:custDataLst>
            </p:nvPr>
          </p:nvSpPr>
          <p:spPr>
            <a:xfrm>
              <a:off x="4463" y="2977"/>
              <a:ext cx="4757" cy="21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中华民国的建立</a:t>
              </a:r>
              <a:endPara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32536" y="2837726"/>
            <a:ext cx="3095227" cy="642792"/>
            <a:chOff x="12463" y="8126"/>
            <a:chExt cx="5186" cy="2671"/>
          </a:xfrm>
        </p:grpSpPr>
        <p:sp>
          <p:nvSpPr>
            <p:cNvPr id="60" name="圆角矩形 59"/>
            <p:cNvSpPr/>
            <p:nvPr>
              <p:custDataLst>
                <p:tags r:id="rId9"/>
              </p:custDataLst>
            </p:nvPr>
          </p:nvSpPr>
          <p:spPr>
            <a:xfrm>
              <a:off x="12523" y="8126"/>
              <a:ext cx="4976" cy="267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61" name="文本框 60"/>
            <p:cNvSpPr txBox="1"/>
            <p:nvPr>
              <p:custDataLst>
                <p:tags r:id="rId10"/>
              </p:custDataLst>
            </p:nvPr>
          </p:nvSpPr>
          <p:spPr>
            <a:xfrm>
              <a:off x="12463" y="8472"/>
              <a:ext cx="5186" cy="18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sz="2400" dirty="0" smtClean="0"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袁世凯窃取革命果实</a:t>
              </a:r>
              <a:endParaRPr 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</p:txBody>
        </p:sp>
      </p:grpSp>
      <p:sp>
        <p:nvSpPr>
          <p:cNvPr id="2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7955915" y="2396490"/>
            <a:ext cx="635" cy="295910"/>
          </a:xfrm>
          <a:prstGeom prst="line">
            <a:avLst/>
          </a:prstGeom>
          <a:noFill/>
          <a:ln w="31750">
            <a:solidFill>
              <a:srgbClr val="E67F4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圆角矩形 4"/>
          <p:cNvSpPr/>
          <p:nvPr>
            <p:custDataLst>
              <p:tags r:id="rId12"/>
            </p:custDataLst>
          </p:nvPr>
        </p:nvSpPr>
        <p:spPr>
          <a:xfrm>
            <a:off x="4110355" y="780415"/>
            <a:ext cx="2370455" cy="48958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辛亥革命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531110" y="1308100"/>
            <a:ext cx="5484495" cy="555625"/>
            <a:chOff x="4393" y="3263"/>
            <a:chExt cx="10862" cy="1510"/>
          </a:xfrm>
        </p:grpSpPr>
        <p:grpSp>
          <p:nvGrpSpPr>
            <p:cNvPr id="28" name="组合 27"/>
            <p:cNvGrpSpPr/>
            <p:nvPr/>
          </p:nvGrpSpPr>
          <p:grpSpPr>
            <a:xfrm>
              <a:off x="4393" y="4049"/>
              <a:ext cx="10863" cy="725"/>
              <a:chOff x="4885" y="4750"/>
              <a:chExt cx="10201" cy="725"/>
            </a:xfrm>
          </p:grpSpPr>
          <p:sp>
            <p:nvSpPr>
              <p:cNvPr id="40" name="Line 3"/>
              <p:cNvSpPr>
                <a:spLocks noChangeShapeType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885" y="4799"/>
                <a:ext cx="10201" cy="9"/>
              </a:xfrm>
              <a:prstGeom prst="line">
                <a:avLst/>
              </a:prstGeom>
              <a:noFill/>
              <a:ln w="31750">
                <a:solidFill>
                  <a:srgbClr val="E67F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" name="Line 5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 flipH="1">
                <a:off x="4885" y="4795"/>
                <a:ext cx="0" cy="680"/>
              </a:xfrm>
              <a:prstGeom prst="line">
                <a:avLst/>
              </a:prstGeom>
              <a:noFill/>
              <a:ln w="31750">
                <a:solidFill>
                  <a:srgbClr val="E67F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" name="Line 10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 flipH="1">
                <a:off x="15086" y="4750"/>
                <a:ext cx="0" cy="680"/>
              </a:xfrm>
              <a:prstGeom prst="line">
                <a:avLst/>
              </a:prstGeom>
              <a:noFill/>
              <a:ln w="31750">
                <a:solidFill>
                  <a:srgbClr val="E67F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" name="Line 4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9861" y="3263"/>
              <a:ext cx="0" cy="804"/>
            </a:xfrm>
            <a:prstGeom prst="line">
              <a:avLst/>
            </a:prstGeom>
            <a:noFill/>
            <a:ln w="31750">
              <a:solidFill>
                <a:srgbClr val="E67F4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68313" y="3734920"/>
            <a:ext cx="2970208" cy="889055"/>
            <a:chOff x="2395" y="7169"/>
            <a:chExt cx="4594" cy="1426"/>
          </a:xfrm>
        </p:grpSpPr>
        <p:sp>
          <p:nvSpPr>
            <p:cNvPr id="10" name="圆角矩形 9"/>
            <p:cNvSpPr/>
            <p:nvPr>
              <p:custDataLst>
                <p:tags r:id="rId17"/>
              </p:custDataLst>
            </p:nvPr>
          </p:nvSpPr>
          <p:spPr>
            <a:xfrm>
              <a:off x="2395" y="7169"/>
              <a:ext cx="4594" cy="142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13" name="文本框 12"/>
            <p:cNvSpPr txBox="1"/>
            <p:nvPr>
              <p:custDataLst>
                <p:tags r:id="rId18"/>
              </p:custDataLst>
            </p:nvPr>
          </p:nvSpPr>
          <p:spPr>
            <a:xfrm>
              <a:off x="2492" y="7203"/>
              <a:ext cx="4482" cy="13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en-US" altLang="zh-CN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1912</a:t>
              </a: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年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3</a:t>
              </a: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月，袁世凯就任临时大总统</a:t>
              </a:r>
              <a:endPara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441450" y="2286000"/>
            <a:ext cx="1905000" cy="443865"/>
            <a:chOff x="4393" y="3263"/>
            <a:chExt cx="10862" cy="1510"/>
          </a:xfrm>
        </p:grpSpPr>
        <p:grpSp>
          <p:nvGrpSpPr>
            <p:cNvPr id="15" name="组合 14"/>
            <p:cNvGrpSpPr/>
            <p:nvPr/>
          </p:nvGrpSpPr>
          <p:grpSpPr>
            <a:xfrm>
              <a:off x="4393" y="4049"/>
              <a:ext cx="10863" cy="725"/>
              <a:chOff x="4885" y="4750"/>
              <a:chExt cx="10201" cy="725"/>
            </a:xfrm>
          </p:grpSpPr>
          <p:sp>
            <p:nvSpPr>
              <p:cNvPr id="16" name="Line 3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885" y="4799"/>
                <a:ext cx="10201" cy="9"/>
              </a:xfrm>
              <a:prstGeom prst="line">
                <a:avLst/>
              </a:prstGeom>
              <a:noFill/>
              <a:ln w="31750">
                <a:solidFill>
                  <a:srgbClr val="E67F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" name="Line 5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 flipH="1">
                <a:off x="4885" y="4795"/>
                <a:ext cx="0" cy="680"/>
              </a:xfrm>
              <a:prstGeom prst="line">
                <a:avLst/>
              </a:prstGeom>
              <a:noFill/>
              <a:ln w="31750">
                <a:solidFill>
                  <a:srgbClr val="E67F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" name="Line 10"/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 flipH="1">
                <a:off x="15086" y="4750"/>
                <a:ext cx="0" cy="680"/>
              </a:xfrm>
              <a:prstGeom prst="line">
                <a:avLst/>
              </a:prstGeom>
              <a:noFill/>
              <a:ln w="31750">
                <a:solidFill>
                  <a:srgbClr val="E67F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9" name="Line 4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9861" y="3263"/>
              <a:ext cx="0" cy="804"/>
            </a:xfrm>
            <a:prstGeom prst="line">
              <a:avLst/>
            </a:prstGeom>
            <a:noFill/>
            <a:ln w="31750">
              <a:solidFill>
                <a:srgbClr val="E67F4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54143" y="3736884"/>
            <a:ext cx="2415392" cy="887161"/>
            <a:chOff x="2885" y="5226"/>
            <a:chExt cx="4757" cy="2196"/>
          </a:xfrm>
        </p:grpSpPr>
        <p:sp>
          <p:nvSpPr>
            <p:cNvPr id="22" name="圆角矩形 21"/>
            <p:cNvSpPr/>
            <p:nvPr>
              <p:custDataLst>
                <p:tags r:id="rId23"/>
              </p:custDataLst>
            </p:nvPr>
          </p:nvSpPr>
          <p:spPr>
            <a:xfrm>
              <a:off x="3158" y="5226"/>
              <a:ext cx="4211" cy="219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24" name="文本框 23"/>
            <p:cNvSpPr txBox="1"/>
            <p:nvPr>
              <p:custDataLst>
                <p:tags r:id="rId24"/>
              </p:custDataLst>
            </p:nvPr>
          </p:nvSpPr>
          <p:spPr>
            <a:xfrm>
              <a:off x="2885" y="5226"/>
              <a:ext cx="4757" cy="208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en-US" altLang="zh-CN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1912</a:t>
              </a: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年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1</a:t>
              </a: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月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1</a:t>
              </a: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日</a:t>
              </a:r>
              <a:endPara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  <a:p>
              <a:pPr lvl="0" algn="ctr">
                <a:buClrTx/>
                <a:buSzTx/>
                <a:buFontTx/>
              </a:pP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南京临时政府</a:t>
              </a:r>
              <a:endPara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589445" y="2837744"/>
            <a:ext cx="3042427" cy="642700"/>
            <a:chOff x="2776" y="7469"/>
            <a:chExt cx="4871" cy="2393"/>
          </a:xfrm>
        </p:grpSpPr>
        <p:sp>
          <p:nvSpPr>
            <p:cNvPr id="27" name="圆角矩形 26"/>
            <p:cNvSpPr/>
            <p:nvPr>
              <p:custDataLst>
                <p:tags r:id="rId25"/>
              </p:custDataLst>
            </p:nvPr>
          </p:nvSpPr>
          <p:spPr>
            <a:xfrm>
              <a:off x="2951" y="7469"/>
              <a:ext cx="4488" cy="2393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31" name="文本框 30"/>
            <p:cNvSpPr txBox="1"/>
            <p:nvPr>
              <p:custDataLst>
                <p:tags r:id="rId26"/>
              </p:custDataLst>
            </p:nvPr>
          </p:nvSpPr>
          <p:spPr>
            <a:xfrm>
              <a:off x="2776" y="7806"/>
              <a:ext cx="4871" cy="1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《中华民国临时约法》</a:t>
              </a:r>
              <a:endPara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615282" y="3731657"/>
            <a:ext cx="2970139" cy="954151"/>
            <a:chOff x="2809" y="6999"/>
            <a:chExt cx="4708" cy="2362"/>
          </a:xfrm>
        </p:grpSpPr>
        <p:sp>
          <p:nvSpPr>
            <p:cNvPr id="36" name="圆角矩形 35"/>
            <p:cNvSpPr/>
            <p:nvPr>
              <p:custDataLst>
                <p:tags r:id="rId27"/>
              </p:custDataLst>
            </p:nvPr>
          </p:nvSpPr>
          <p:spPr>
            <a:xfrm>
              <a:off x="2951" y="6999"/>
              <a:ext cx="4442" cy="219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FB9D6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</a:t>
              </a:r>
              <a:endParaRPr lang="zh-CN" altLang="en-US" dirty="0"/>
            </a:p>
          </p:txBody>
        </p:sp>
        <p:sp>
          <p:nvSpPr>
            <p:cNvPr id="37" name="文本框 36"/>
            <p:cNvSpPr txBox="1"/>
            <p:nvPr>
              <p:custDataLst>
                <p:tags r:id="rId28"/>
              </p:custDataLst>
            </p:nvPr>
          </p:nvSpPr>
          <p:spPr>
            <a:xfrm>
              <a:off x="2809" y="7144"/>
              <a:ext cx="4708" cy="221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具有资产阶级共和国宪法性质</a:t>
              </a:r>
              <a:endParaRPr 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</p:txBody>
        </p:sp>
      </p:grpSp>
    </p:spTree>
    <p:custDataLst>
      <p:tags r:id="rId2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/>
          <p:nvPr>
            <p:custDataLst>
              <p:tags r:id="rId1"/>
            </p:custDataLst>
          </p:nvPr>
        </p:nvGrpSpPr>
        <p:grpSpPr>
          <a:xfrm>
            <a:off x="3454701" y="870798"/>
            <a:ext cx="2274789" cy="541234"/>
            <a:chOff x="2586038" y="765175"/>
            <a:chExt cx="4043362" cy="962025"/>
          </a:xfrm>
        </p:grpSpPr>
        <p:sp>
          <p:nvSpPr>
            <p:cNvPr id="8" name="Freeform 5"/>
            <p:cNvSpPr/>
            <p:nvPr>
              <p:custDataLst>
                <p:tags r:id="rId2"/>
              </p:custDataLst>
            </p:nvPr>
          </p:nvSpPr>
          <p:spPr bwMode="auto">
            <a:xfrm>
              <a:off x="3700463" y="1412875"/>
              <a:ext cx="1744662" cy="314325"/>
            </a:xfrm>
            <a:custGeom>
              <a:avLst/>
              <a:gdLst>
                <a:gd name="T0" fmla="*/ 62 w 1378"/>
                <a:gd name="T1" fmla="*/ 100 h 248"/>
                <a:gd name="T2" fmla="*/ 380 w 1378"/>
                <a:gd name="T3" fmla="*/ 44 h 248"/>
                <a:gd name="T4" fmla="*/ 422 w 1378"/>
                <a:gd name="T5" fmla="*/ 116 h 248"/>
                <a:gd name="T6" fmla="*/ 400 w 1378"/>
                <a:gd name="T7" fmla="*/ 98 h 248"/>
                <a:gd name="T8" fmla="*/ 406 w 1378"/>
                <a:gd name="T9" fmla="*/ 132 h 248"/>
                <a:gd name="T10" fmla="*/ 428 w 1378"/>
                <a:gd name="T11" fmla="*/ 90 h 248"/>
                <a:gd name="T12" fmla="*/ 492 w 1378"/>
                <a:gd name="T13" fmla="*/ 24 h 248"/>
                <a:gd name="T14" fmla="*/ 642 w 1378"/>
                <a:gd name="T15" fmla="*/ 58 h 248"/>
                <a:gd name="T16" fmla="*/ 548 w 1378"/>
                <a:gd name="T17" fmla="*/ 84 h 248"/>
                <a:gd name="T18" fmla="*/ 474 w 1378"/>
                <a:gd name="T19" fmla="*/ 178 h 248"/>
                <a:gd name="T20" fmla="*/ 606 w 1378"/>
                <a:gd name="T21" fmla="*/ 248 h 248"/>
                <a:gd name="T22" fmla="*/ 772 w 1378"/>
                <a:gd name="T23" fmla="*/ 248 h 248"/>
                <a:gd name="T24" fmla="*/ 904 w 1378"/>
                <a:gd name="T25" fmla="*/ 178 h 248"/>
                <a:gd name="T26" fmla="*/ 830 w 1378"/>
                <a:gd name="T27" fmla="*/ 84 h 248"/>
                <a:gd name="T28" fmla="*/ 736 w 1378"/>
                <a:gd name="T29" fmla="*/ 58 h 248"/>
                <a:gd name="T30" fmla="*/ 886 w 1378"/>
                <a:gd name="T31" fmla="*/ 24 h 248"/>
                <a:gd name="T32" fmla="*/ 950 w 1378"/>
                <a:gd name="T33" fmla="*/ 90 h 248"/>
                <a:gd name="T34" fmla="*/ 972 w 1378"/>
                <a:gd name="T35" fmla="*/ 132 h 248"/>
                <a:gd name="T36" fmla="*/ 980 w 1378"/>
                <a:gd name="T37" fmla="*/ 98 h 248"/>
                <a:gd name="T38" fmla="*/ 956 w 1378"/>
                <a:gd name="T39" fmla="*/ 120 h 248"/>
                <a:gd name="T40" fmla="*/ 996 w 1378"/>
                <a:gd name="T41" fmla="*/ 44 h 248"/>
                <a:gd name="T42" fmla="*/ 1316 w 1378"/>
                <a:gd name="T43" fmla="*/ 100 h 248"/>
                <a:gd name="T44" fmla="*/ 1376 w 1378"/>
                <a:gd name="T45" fmla="*/ 56 h 248"/>
                <a:gd name="T46" fmla="*/ 1226 w 1378"/>
                <a:gd name="T47" fmla="*/ 2 h 248"/>
                <a:gd name="T48" fmla="*/ 968 w 1378"/>
                <a:gd name="T49" fmla="*/ 20 h 248"/>
                <a:gd name="T50" fmla="*/ 744 w 1378"/>
                <a:gd name="T51" fmla="*/ 8 h 248"/>
                <a:gd name="T52" fmla="*/ 594 w 1378"/>
                <a:gd name="T53" fmla="*/ 2 h 248"/>
                <a:gd name="T54" fmla="*/ 372 w 1378"/>
                <a:gd name="T55" fmla="*/ 30 h 248"/>
                <a:gd name="T56" fmla="*/ 100 w 1378"/>
                <a:gd name="T57" fmla="*/ 8 h 248"/>
                <a:gd name="T58" fmla="*/ 0 w 1378"/>
                <a:gd name="T59" fmla="*/ 62 h 248"/>
                <a:gd name="T60" fmla="*/ 1198 w 1378"/>
                <a:gd name="T61" fmla="*/ 4 h 248"/>
                <a:gd name="T62" fmla="*/ 1368 w 1378"/>
                <a:gd name="T63" fmla="*/ 42 h 248"/>
                <a:gd name="T64" fmla="*/ 1350 w 1378"/>
                <a:gd name="T65" fmla="*/ 90 h 248"/>
                <a:gd name="T66" fmla="*/ 1080 w 1378"/>
                <a:gd name="T67" fmla="*/ 52 h 248"/>
                <a:gd name="T68" fmla="*/ 760 w 1378"/>
                <a:gd name="T69" fmla="*/ 182 h 248"/>
                <a:gd name="T70" fmla="*/ 788 w 1378"/>
                <a:gd name="T71" fmla="*/ 100 h 248"/>
                <a:gd name="T72" fmla="*/ 898 w 1378"/>
                <a:gd name="T73" fmla="*/ 152 h 248"/>
                <a:gd name="T74" fmla="*/ 846 w 1378"/>
                <a:gd name="T75" fmla="*/ 230 h 248"/>
                <a:gd name="T76" fmla="*/ 614 w 1378"/>
                <a:gd name="T77" fmla="*/ 102 h 248"/>
                <a:gd name="T78" fmla="*/ 626 w 1378"/>
                <a:gd name="T79" fmla="*/ 196 h 248"/>
                <a:gd name="T80" fmla="*/ 606 w 1378"/>
                <a:gd name="T81" fmla="*/ 244 h 248"/>
                <a:gd name="T82" fmla="*/ 480 w 1378"/>
                <a:gd name="T83" fmla="*/ 178 h 248"/>
                <a:gd name="T84" fmla="*/ 550 w 1378"/>
                <a:gd name="T85" fmla="*/ 102 h 248"/>
                <a:gd name="T86" fmla="*/ 726 w 1378"/>
                <a:gd name="T87" fmla="*/ 60 h 248"/>
                <a:gd name="T88" fmla="*/ 708 w 1378"/>
                <a:gd name="T89" fmla="*/ 134 h 248"/>
                <a:gd name="T90" fmla="*/ 732 w 1378"/>
                <a:gd name="T91" fmla="*/ 178 h 248"/>
                <a:gd name="T92" fmla="*/ 752 w 1378"/>
                <a:gd name="T93" fmla="*/ 166 h 248"/>
                <a:gd name="T94" fmla="*/ 724 w 1378"/>
                <a:gd name="T95" fmla="*/ 148 h 248"/>
                <a:gd name="T96" fmla="*/ 710 w 1378"/>
                <a:gd name="T97" fmla="*/ 152 h 248"/>
                <a:gd name="T98" fmla="*/ 760 w 1378"/>
                <a:gd name="T99" fmla="*/ 102 h 248"/>
                <a:gd name="T100" fmla="*/ 736 w 1378"/>
                <a:gd name="T101" fmla="*/ 206 h 248"/>
                <a:gd name="T102" fmla="*/ 622 w 1378"/>
                <a:gd name="T103" fmla="*/ 182 h 248"/>
                <a:gd name="T104" fmla="*/ 644 w 1378"/>
                <a:gd name="T105" fmla="*/ 112 h 248"/>
                <a:gd name="T106" fmla="*/ 662 w 1378"/>
                <a:gd name="T107" fmla="*/ 164 h 248"/>
                <a:gd name="T108" fmla="*/ 642 w 1378"/>
                <a:gd name="T109" fmla="*/ 144 h 248"/>
                <a:gd name="T110" fmla="*/ 638 w 1378"/>
                <a:gd name="T111" fmla="*/ 176 h 248"/>
                <a:gd name="T112" fmla="*/ 652 w 1378"/>
                <a:gd name="T113" fmla="*/ 176 h 248"/>
                <a:gd name="T114" fmla="*/ 658 w 1378"/>
                <a:gd name="T115" fmla="*/ 110 h 248"/>
                <a:gd name="T116" fmla="*/ 688 w 1378"/>
                <a:gd name="T117" fmla="*/ 40 h 248"/>
                <a:gd name="T118" fmla="*/ 76 w 1378"/>
                <a:gd name="T119" fmla="*/ 14 h 248"/>
                <a:gd name="T120" fmla="*/ 290 w 1378"/>
                <a:gd name="T121" fmla="*/ 12 h 248"/>
                <a:gd name="T122" fmla="*/ 122 w 1378"/>
                <a:gd name="T123" fmla="*/ 96 h 248"/>
                <a:gd name="T124" fmla="*/ 4 w 1378"/>
                <a:gd name="T125" fmla="*/ 6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8" h="248">
                  <a:moveTo>
                    <a:pt x="0" y="62"/>
                  </a:moveTo>
                  <a:lnTo>
                    <a:pt x="0" y="62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8" y="80"/>
                  </a:lnTo>
                  <a:lnTo>
                    <a:pt x="12" y="86"/>
                  </a:lnTo>
                  <a:lnTo>
                    <a:pt x="26" y="92"/>
                  </a:lnTo>
                  <a:lnTo>
                    <a:pt x="42" y="98"/>
                  </a:lnTo>
                  <a:lnTo>
                    <a:pt x="62" y="100"/>
                  </a:lnTo>
                  <a:lnTo>
                    <a:pt x="82" y="102"/>
                  </a:lnTo>
                  <a:lnTo>
                    <a:pt x="124" y="100"/>
                  </a:lnTo>
                  <a:lnTo>
                    <a:pt x="124" y="100"/>
                  </a:lnTo>
                  <a:lnTo>
                    <a:pt x="152" y="96"/>
                  </a:lnTo>
                  <a:lnTo>
                    <a:pt x="184" y="92"/>
                  </a:lnTo>
                  <a:lnTo>
                    <a:pt x="246" y="78"/>
                  </a:lnTo>
                  <a:lnTo>
                    <a:pt x="312" y="60"/>
                  </a:lnTo>
                  <a:lnTo>
                    <a:pt x="380" y="44"/>
                  </a:lnTo>
                  <a:lnTo>
                    <a:pt x="380" y="44"/>
                  </a:lnTo>
                  <a:lnTo>
                    <a:pt x="398" y="54"/>
                  </a:lnTo>
                  <a:lnTo>
                    <a:pt x="412" y="68"/>
                  </a:lnTo>
                  <a:lnTo>
                    <a:pt x="418" y="76"/>
                  </a:lnTo>
                  <a:lnTo>
                    <a:pt x="422" y="84"/>
                  </a:lnTo>
                  <a:lnTo>
                    <a:pt x="424" y="90"/>
                  </a:lnTo>
                  <a:lnTo>
                    <a:pt x="426" y="100"/>
                  </a:lnTo>
                  <a:lnTo>
                    <a:pt x="426" y="100"/>
                  </a:lnTo>
                  <a:lnTo>
                    <a:pt x="426" y="108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22" y="114"/>
                  </a:lnTo>
                  <a:lnTo>
                    <a:pt x="422" y="114"/>
                  </a:lnTo>
                  <a:lnTo>
                    <a:pt x="422" y="108"/>
                  </a:lnTo>
                  <a:lnTo>
                    <a:pt x="418" y="102"/>
                  </a:lnTo>
                  <a:lnTo>
                    <a:pt x="412" y="98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00" y="98"/>
                  </a:lnTo>
                  <a:lnTo>
                    <a:pt x="394" y="102"/>
                  </a:lnTo>
                  <a:lnTo>
                    <a:pt x="390" y="108"/>
                  </a:lnTo>
                  <a:lnTo>
                    <a:pt x="388" y="114"/>
                  </a:lnTo>
                  <a:lnTo>
                    <a:pt x="388" y="114"/>
                  </a:lnTo>
                  <a:lnTo>
                    <a:pt x="390" y="120"/>
                  </a:lnTo>
                  <a:lnTo>
                    <a:pt x="394" y="126"/>
                  </a:lnTo>
                  <a:lnTo>
                    <a:pt x="400" y="130"/>
                  </a:lnTo>
                  <a:lnTo>
                    <a:pt x="406" y="132"/>
                  </a:lnTo>
                  <a:lnTo>
                    <a:pt x="406" y="132"/>
                  </a:lnTo>
                  <a:lnTo>
                    <a:pt x="412" y="130"/>
                  </a:lnTo>
                  <a:lnTo>
                    <a:pt x="416" y="128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18"/>
                  </a:lnTo>
                  <a:lnTo>
                    <a:pt x="428" y="108"/>
                  </a:lnTo>
                  <a:lnTo>
                    <a:pt x="430" y="98"/>
                  </a:lnTo>
                  <a:lnTo>
                    <a:pt x="430" y="98"/>
                  </a:lnTo>
                  <a:lnTo>
                    <a:pt x="428" y="90"/>
                  </a:lnTo>
                  <a:lnTo>
                    <a:pt x="426" y="82"/>
                  </a:lnTo>
                  <a:lnTo>
                    <a:pt x="422" y="76"/>
                  </a:lnTo>
                  <a:lnTo>
                    <a:pt x="416" y="68"/>
                  </a:lnTo>
                  <a:lnTo>
                    <a:pt x="402" y="5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420" y="34"/>
                  </a:lnTo>
                  <a:lnTo>
                    <a:pt x="456" y="28"/>
                  </a:lnTo>
                  <a:lnTo>
                    <a:pt x="492" y="24"/>
                  </a:lnTo>
                  <a:lnTo>
                    <a:pt x="528" y="20"/>
                  </a:lnTo>
                  <a:lnTo>
                    <a:pt x="528" y="20"/>
                  </a:lnTo>
                  <a:lnTo>
                    <a:pt x="566" y="18"/>
                  </a:lnTo>
                  <a:lnTo>
                    <a:pt x="604" y="20"/>
                  </a:lnTo>
                  <a:lnTo>
                    <a:pt x="640" y="26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56" y="46"/>
                  </a:lnTo>
                  <a:lnTo>
                    <a:pt x="642" y="58"/>
                  </a:lnTo>
                  <a:lnTo>
                    <a:pt x="630" y="72"/>
                  </a:lnTo>
                  <a:lnTo>
                    <a:pt x="620" y="86"/>
                  </a:lnTo>
                  <a:lnTo>
                    <a:pt x="620" y="86"/>
                  </a:lnTo>
                  <a:lnTo>
                    <a:pt x="608" y="84"/>
                  </a:lnTo>
                  <a:lnTo>
                    <a:pt x="594" y="82"/>
                  </a:lnTo>
                  <a:lnTo>
                    <a:pt x="582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48" y="84"/>
                  </a:lnTo>
                  <a:lnTo>
                    <a:pt x="530" y="90"/>
                  </a:lnTo>
                  <a:lnTo>
                    <a:pt x="514" y="98"/>
                  </a:lnTo>
                  <a:lnTo>
                    <a:pt x="498" y="108"/>
                  </a:lnTo>
                  <a:lnTo>
                    <a:pt x="486" y="120"/>
                  </a:lnTo>
                  <a:lnTo>
                    <a:pt x="478" y="134"/>
                  </a:lnTo>
                  <a:lnTo>
                    <a:pt x="472" y="150"/>
                  </a:lnTo>
                  <a:lnTo>
                    <a:pt x="472" y="168"/>
                  </a:lnTo>
                  <a:lnTo>
                    <a:pt x="472" y="168"/>
                  </a:lnTo>
                  <a:lnTo>
                    <a:pt x="474" y="178"/>
                  </a:lnTo>
                  <a:lnTo>
                    <a:pt x="476" y="188"/>
                  </a:lnTo>
                  <a:lnTo>
                    <a:pt x="482" y="198"/>
                  </a:lnTo>
                  <a:lnTo>
                    <a:pt x="488" y="206"/>
                  </a:lnTo>
                  <a:lnTo>
                    <a:pt x="496" y="214"/>
                  </a:lnTo>
                  <a:lnTo>
                    <a:pt x="506" y="222"/>
                  </a:lnTo>
                  <a:lnTo>
                    <a:pt x="526" y="232"/>
                  </a:lnTo>
                  <a:lnTo>
                    <a:pt x="552" y="240"/>
                  </a:lnTo>
                  <a:lnTo>
                    <a:pt x="578" y="246"/>
                  </a:lnTo>
                  <a:lnTo>
                    <a:pt x="606" y="248"/>
                  </a:lnTo>
                  <a:lnTo>
                    <a:pt x="634" y="248"/>
                  </a:lnTo>
                  <a:lnTo>
                    <a:pt x="634" y="248"/>
                  </a:lnTo>
                  <a:lnTo>
                    <a:pt x="662" y="244"/>
                  </a:lnTo>
                  <a:lnTo>
                    <a:pt x="688" y="238"/>
                  </a:lnTo>
                  <a:lnTo>
                    <a:pt x="688" y="238"/>
                  </a:lnTo>
                  <a:lnTo>
                    <a:pt x="716" y="244"/>
                  </a:lnTo>
                  <a:lnTo>
                    <a:pt x="744" y="248"/>
                  </a:lnTo>
                  <a:lnTo>
                    <a:pt x="744" y="248"/>
                  </a:lnTo>
                  <a:lnTo>
                    <a:pt x="772" y="248"/>
                  </a:lnTo>
                  <a:lnTo>
                    <a:pt x="800" y="246"/>
                  </a:lnTo>
                  <a:lnTo>
                    <a:pt x="826" y="240"/>
                  </a:lnTo>
                  <a:lnTo>
                    <a:pt x="850" y="232"/>
                  </a:lnTo>
                  <a:lnTo>
                    <a:pt x="872" y="222"/>
                  </a:lnTo>
                  <a:lnTo>
                    <a:pt x="882" y="214"/>
                  </a:lnTo>
                  <a:lnTo>
                    <a:pt x="890" y="206"/>
                  </a:lnTo>
                  <a:lnTo>
                    <a:pt x="896" y="198"/>
                  </a:lnTo>
                  <a:lnTo>
                    <a:pt x="900" y="188"/>
                  </a:lnTo>
                  <a:lnTo>
                    <a:pt x="904" y="178"/>
                  </a:lnTo>
                  <a:lnTo>
                    <a:pt x="906" y="168"/>
                  </a:lnTo>
                  <a:lnTo>
                    <a:pt x="906" y="168"/>
                  </a:lnTo>
                  <a:lnTo>
                    <a:pt x="904" y="150"/>
                  </a:lnTo>
                  <a:lnTo>
                    <a:pt x="900" y="134"/>
                  </a:lnTo>
                  <a:lnTo>
                    <a:pt x="890" y="120"/>
                  </a:lnTo>
                  <a:lnTo>
                    <a:pt x="878" y="108"/>
                  </a:lnTo>
                  <a:lnTo>
                    <a:pt x="864" y="98"/>
                  </a:lnTo>
                  <a:lnTo>
                    <a:pt x="848" y="90"/>
                  </a:lnTo>
                  <a:lnTo>
                    <a:pt x="830" y="84"/>
                  </a:lnTo>
                  <a:lnTo>
                    <a:pt x="810" y="80"/>
                  </a:lnTo>
                  <a:lnTo>
                    <a:pt x="810" y="80"/>
                  </a:lnTo>
                  <a:lnTo>
                    <a:pt x="796" y="80"/>
                  </a:lnTo>
                  <a:lnTo>
                    <a:pt x="782" y="82"/>
                  </a:lnTo>
                  <a:lnTo>
                    <a:pt x="770" y="84"/>
                  </a:lnTo>
                  <a:lnTo>
                    <a:pt x="758" y="86"/>
                  </a:lnTo>
                  <a:lnTo>
                    <a:pt x="758" y="86"/>
                  </a:lnTo>
                  <a:lnTo>
                    <a:pt x="748" y="72"/>
                  </a:lnTo>
                  <a:lnTo>
                    <a:pt x="736" y="58"/>
                  </a:lnTo>
                  <a:lnTo>
                    <a:pt x="720" y="46"/>
                  </a:lnTo>
                  <a:lnTo>
                    <a:pt x="704" y="34"/>
                  </a:lnTo>
                  <a:lnTo>
                    <a:pt x="704" y="34"/>
                  </a:lnTo>
                  <a:lnTo>
                    <a:pt x="738" y="26"/>
                  </a:lnTo>
                  <a:lnTo>
                    <a:pt x="774" y="20"/>
                  </a:lnTo>
                  <a:lnTo>
                    <a:pt x="812" y="18"/>
                  </a:lnTo>
                  <a:lnTo>
                    <a:pt x="850" y="20"/>
                  </a:lnTo>
                  <a:lnTo>
                    <a:pt x="850" y="20"/>
                  </a:lnTo>
                  <a:lnTo>
                    <a:pt x="886" y="24"/>
                  </a:lnTo>
                  <a:lnTo>
                    <a:pt x="922" y="28"/>
                  </a:lnTo>
                  <a:lnTo>
                    <a:pt x="958" y="34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74" y="54"/>
                  </a:lnTo>
                  <a:lnTo>
                    <a:pt x="960" y="68"/>
                  </a:lnTo>
                  <a:lnTo>
                    <a:pt x="956" y="76"/>
                  </a:lnTo>
                  <a:lnTo>
                    <a:pt x="952" y="82"/>
                  </a:lnTo>
                  <a:lnTo>
                    <a:pt x="950" y="90"/>
                  </a:lnTo>
                  <a:lnTo>
                    <a:pt x="948" y="98"/>
                  </a:lnTo>
                  <a:lnTo>
                    <a:pt x="948" y="98"/>
                  </a:lnTo>
                  <a:lnTo>
                    <a:pt x="948" y="110"/>
                  </a:lnTo>
                  <a:lnTo>
                    <a:pt x="952" y="118"/>
                  </a:lnTo>
                  <a:lnTo>
                    <a:pt x="958" y="126"/>
                  </a:lnTo>
                  <a:lnTo>
                    <a:pt x="964" y="128"/>
                  </a:lnTo>
                  <a:lnTo>
                    <a:pt x="964" y="128"/>
                  </a:lnTo>
                  <a:lnTo>
                    <a:pt x="968" y="130"/>
                  </a:lnTo>
                  <a:lnTo>
                    <a:pt x="972" y="132"/>
                  </a:lnTo>
                  <a:lnTo>
                    <a:pt x="972" y="132"/>
                  </a:lnTo>
                  <a:lnTo>
                    <a:pt x="980" y="130"/>
                  </a:lnTo>
                  <a:lnTo>
                    <a:pt x="984" y="126"/>
                  </a:lnTo>
                  <a:lnTo>
                    <a:pt x="988" y="120"/>
                  </a:lnTo>
                  <a:lnTo>
                    <a:pt x="990" y="114"/>
                  </a:lnTo>
                  <a:lnTo>
                    <a:pt x="990" y="114"/>
                  </a:lnTo>
                  <a:lnTo>
                    <a:pt x="988" y="108"/>
                  </a:lnTo>
                  <a:lnTo>
                    <a:pt x="984" y="102"/>
                  </a:lnTo>
                  <a:lnTo>
                    <a:pt x="980" y="98"/>
                  </a:lnTo>
                  <a:lnTo>
                    <a:pt x="972" y="96"/>
                  </a:lnTo>
                  <a:lnTo>
                    <a:pt x="972" y="96"/>
                  </a:lnTo>
                  <a:lnTo>
                    <a:pt x="966" y="98"/>
                  </a:lnTo>
                  <a:lnTo>
                    <a:pt x="960" y="102"/>
                  </a:lnTo>
                  <a:lnTo>
                    <a:pt x="956" y="108"/>
                  </a:lnTo>
                  <a:lnTo>
                    <a:pt x="956" y="114"/>
                  </a:lnTo>
                  <a:lnTo>
                    <a:pt x="956" y="114"/>
                  </a:lnTo>
                  <a:lnTo>
                    <a:pt x="956" y="120"/>
                  </a:lnTo>
                  <a:lnTo>
                    <a:pt x="956" y="120"/>
                  </a:lnTo>
                  <a:lnTo>
                    <a:pt x="952" y="110"/>
                  </a:lnTo>
                  <a:lnTo>
                    <a:pt x="952" y="100"/>
                  </a:lnTo>
                  <a:lnTo>
                    <a:pt x="952" y="100"/>
                  </a:lnTo>
                  <a:lnTo>
                    <a:pt x="952" y="90"/>
                  </a:lnTo>
                  <a:lnTo>
                    <a:pt x="956" y="84"/>
                  </a:lnTo>
                  <a:lnTo>
                    <a:pt x="960" y="76"/>
                  </a:lnTo>
                  <a:lnTo>
                    <a:pt x="964" y="68"/>
                  </a:lnTo>
                  <a:lnTo>
                    <a:pt x="978" y="5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1064" y="60"/>
                  </a:lnTo>
                  <a:lnTo>
                    <a:pt x="1130" y="78"/>
                  </a:lnTo>
                  <a:lnTo>
                    <a:pt x="1194" y="92"/>
                  </a:lnTo>
                  <a:lnTo>
                    <a:pt x="1224" y="96"/>
                  </a:lnTo>
                  <a:lnTo>
                    <a:pt x="1254" y="100"/>
                  </a:lnTo>
                  <a:lnTo>
                    <a:pt x="1254" y="100"/>
                  </a:lnTo>
                  <a:lnTo>
                    <a:pt x="1296" y="102"/>
                  </a:lnTo>
                  <a:lnTo>
                    <a:pt x="1316" y="100"/>
                  </a:lnTo>
                  <a:lnTo>
                    <a:pt x="1334" y="98"/>
                  </a:lnTo>
                  <a:lnTo>
                    <a:pt x="1352" y="92"/>
                  </a:lnTo>
                  <a:lnTo>
                    <a:pt x="1364" y="86"/>
                  </a:lnTo>
                  <a:lnTo>
                    <a:pt x="1370" y="80"/>
                  </a:lnTo>
                  <a:lnTo>
                    <a:pt x="1374" y="76"/>
                  </a:lnTo>
                  <a:lnTo>
                    <a:pt x="1376" y="70"/>
                  </a:lnTo>
                  <a:lnTo>
                    <a:pt x="1378" y="62"/>
                  </a:lnTo>
                  <a:lnTo>
                    <a:pt x="1378" y="62"/>
                  </a:lnTo>
                  <a:lnTo>
                    <a:pt x="1376" y="56"/>
                  </a:lnTo>
                  <a:lnTo>
                    <a:pt x="1374" y="48"/>
                  </a:lnTo>
                  <a:lnTo>
                    <a:pt x="1370" y="42"/>
                  </a:lnTo>
                  <a:lnTo>
                    <a:pt x="1364" y="36"/>
                  </a:lnTo>
                  <a:lnTo>
                    <a:pt x="1348" y="26"/>
                  </a:lnTo>
                  <a:lnTo>
                    <a:pt x="1328" y="18"/>
                  </a:lnTo>
                  <a:lnTo>
                    <a:pt x="1304" y="12"/>
                  </a:lnTo>
                  <a:lnTo>
                    <a:pt x="1278" y="8"/>
                  </a:lnTo>
                  <a:lnTo>
                    <a:pt x="1226" y="2"/>
                  </a:lnTo>
                  <a:lnTo>
                    <a:pt x="1226" y="2"/>
                  </a:lnTo>
                  <a:lnTo>
                    <a:pt x="1170" y="0"/>
                  </a:lnTo>
                  <a:lnTo>
                    <a:pt x="1140" y="2"/>
                  </a:lnTo>
                  <a:lnTo>
                    <a:pt x="1110" y="4"/>
                  </a:lnTo>
                  <a:lnTo>
                    <a:pt x="1082" y="8"/>
                  </a:lnTo>
                  <a:lnTo>
                    <a:pt x="1054" y="14"/>
                  </a:lnTo>
                  <a:lnTo>
                    <a:pt x="1030" y="20"/>
                  </a:lnTo>
                  <a:lnTo>
                    <a:pt x="1006" y="30"/>
                  </a:lnTo>
                  <a:lnTo>
                    <a:pt x="1006" y="30"/>
                  </a:lnTo>
                  <a:lnTo>
                    <a:pt x="968" y="20"/>
                  </a:lnTo>
                  <a:lnTo>
                    <a:pt x="930" y="12"/>
                  </a:lnTo>
                  <a:lnTo>
                    <a:pt x="890" y="6"/>
                  </a:lnTo>
                  <a:lnTo>
                    <a:pt x="848" y="0"/>
                  </a:lnTo>
                  <a:lnTo>
                    <a:pt x="848" y="0"/>
                  </a:lnTo>
                  <a:lnTo>
                    <a:pt x="828" y="0"/>
                  </a:lnTo>
                  <a:lnTo>
                    <a:pt x="806" y="0"/>
                  </a:lnTo>
                  <a:lnTo>
                    <a:pt x="784" y="2"/>
                  </a:lnTo>
                  <a:lnTo>
                    <a:pt x="764" y="4"/>
                  </a:lnTo>
                  <a:lnTo>
                    <a:pt x="744" y="8"/>
                  </a:lnTo>
                  <a:lnTo>
                    <a:pt x="724" y="12"/>
                  </a:lnTo>
                  <a:lnTo>
                    <a:pt x="706" y="18"/>
                  </a:lnTo>
                  <a:lnTo>
                    <a:pt x="688" y="26"/>
                  </a:lnTo>
                  <a:lnTo>
                    <a:pt x="688" y="26"/>
                  </a:lnTo>
                  <a:lnTo>
                    <a:pt x="672" y="18"/>
                  </a:lnTo>
                  <a:lnTo>
                    <a:pt x="654" y="12"/>
                  </a:lnTo>
                  <a:lnTo>
                    <a:pt x="634" y="8"/>
                  </a:lnTo>
                  <a:lnTo>
                    <a:pt x="614" y="4"/>
                  </a:lnTo>
                  <a:lnTo>
                    <a:pt x="594" y="2"/>
                  </a:lnTo>
                  <a:lnTo>
                    <a:pt x="572" y="0"/>
                  </a:lnTo>
                  <a:lnTo>
                    <a:pt x="550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486" y="6"/>
                  </a:lnTo>
                  <a:lnTo>
                    <a:pt x="446" y="12"/>
                  </a:lnTo>
                  <a:lnTo>
                    <a:pt x="408" y="20"/>
                  </a:lnTo>
                  <a:lnTo>
                    <a:pt x="372" y="30"/>
                  </a:lnTo>
                  <a:lnTo>
                    <a:pt x="372" y="30"/>
                  </a:lnTo>
                  <a:lnTo>
                    <a:pt x="348" y="20"/>
                  </a:lnTo>
                  <a:lnTo>
                    <a:pt x="322" y="14"/>
                  </a:lnTo>
                  <a:lnTo>
                    <a:pt x="296" y="8"/>
                  </a:lnTo>
                  <a:lnTo>
                    <a:pt x="266" y="4"/>
                  </a:lnTo>
                  <a:lnTo>
                    <a:pt x="238" y="2"/>
                  </a:lnTo>
                  <a:lnTo>
                    <a:pt x="208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00" y="8"/>
                  </a:lnTo>
                  <a:lnTo>
                    <a:pt x="74" y="12"/>
                  </a:lnTo>
                  <a:lnTo>
                    <a:pt x="50" y="18"/>
                  </a:lnTo>
                  <a:lnTo>
                    <a:pt x="30" y="26"/>
                  </a:lnTo>
                  <a:lnTo>
                    <a:pt x="1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2"/>
                  </a:lnTo>
                  <a:close/>
                  <a:moveTo>
                    <a:pt x="1014" y="34"/>
                  </a:moveTo>
                  <a:lnTo>
                    <a:pt x="1014" y="34"/>
                  </a:lnTo>
                  <a:lnTo>
                    <a:pt x="1036" y="24"/>
                  </a:lnTo>
                  <a:lnTo>
                    <a:pt x="1062" y="18"/>
                  </a:lnTo>
                  <a:lnTo>
                    <a:pt x="1088" y="12"/>
                  </a:lnTo>
                  <a:lnTo>
                    <a:pt x="1116" y="8"/>
                  </a:lnTo>
                  <a:lnTo>
                    <a:pt x="1142" y="6"/>
                  </a:lnTo>
                  <a:lnTo>
                    <a:pt x="1170" y="4"/>
                  </a:lnTo>
                  <a:lnTo>
                    <a:pt x="1198" y="4"/>
                  </a:lnTo>
                  <a:lnTo>
                    <a:pt x="1224" y="6"/>
                  </a:lnTo>
                  <a:lnTo>
                    <a:pt x="1226" y="6"/>
                  </a:lnTo>
                  <a:lnTo>
                    <a:pt x="1226" y="6"/>
                  </a:lnTo>
                  <a:lnTo>
                    <a:pt x="1276" y="10"/>
                  </a:lnTo>
                  <a:lnTo>
                    <a:pt x="1300" y="14"/>
                  </a:lnTo>
                  <a:lnTo>
                    <a:pt x="1324" y="20"/>
                  </a:lnTo>
                  <a:lnTo>
                    <a:pt x="1346" y="28"/>
                  </a:lnTo>
                  <a:lnTo>
                    <a:pt x="1362" y="36"/>
                  </a:lnTo>
                  <a:lnTo>
                    <a:pt x="1368" y="42"/>
                  </a:lnTo>
                  <a:lnTo>
                    <a:pt x="1372" y="48"/>
                  </a:lnTo>
                  <a:lnTo>
                    <a:pt x="1374" y="56"/>
                  </a:lnTo>
                  <a:lnTo>
                    <a:pt x="1374" y="62"/>
                  </a:lnTo>
                  <a:lnTo>
                    <a:pt x="1374" y="62"/>
                  </a:lnTo>
                  <a:lnTo>
                    <a:pt x="1374" y="68"/>
                  </a:lnTo>
                  <a:lnTo>
                    <a:pt x="1370" y="74"/>
                  </a:lnTo>
                  <a:lnTo>
                    <a:pt x="1366" y="78"/>
                  </a:lnTo>
                  <a:lnTo>
                    <a:pt x="1362" y="84"/>
                  </a:lnTo>
                  <a:lnTo>
                    <a:pt x="1350" y="90"/>
                  </a:lnTo>
                  <a:lnTo>
                    <a:pt x="1334" y="94"/>
                  </a:lnTo>
                  <a:lnTo>
                    <a:pt x="1314" y="96"/>
                  </a:lnTo>
                  <a:lnTo>
                    <a:pt x="1294" y="98"/>
                  </a:lnTo>
                  <a:lnTo>
                    <a:pt x="1254" y="96"/>
                  </a:lnTo>
                  <a:lnTo>
                    <a:pt x="1254" y="96"/>
                  </a:lnTo>
                  <a:lnTo>
                    <a:pt x="1226" y="92"/>
                  </a:lnTo>
                  <a:lnTo>
                    <a:pt x="1198" y="88"/>
                  </a:lnTo>
                  <a:lnTo>
                    <a:pt x="1140" y="72"/>
                  </a:lnTo>
                  <a:lnTo>
                    <a:pt x="1080" y="52"/>
                  </a:lnTo>
                  <a:lnTo>
                    <a:pt x="1014" y="34"/>
                  </a:lnTo>
                  <a:lnTo>
                    <a:pt x="1014" y="34"/>
                  </a:lnTo>
                  <a:close/>
                  <a:moveTo>
                    <a:pt x="696" y="234"/>
                  </a:moveTo>
                  <a:lnTo>
                    <a:pt x="696" y="234"/>
                  </a:lnTo>
                  <a:lnTo>
                    <a:pt x="712" y="228"/>
                  </a:lnTo>
                  <a:lnTo>
                    <a:pt x="726" y="218"/>
                  </a:lnTo>
                  <a:lnTo>
                    <a:pt x="740" y="208"/>
                  </a:lnTo>
                  <a:lnTo>
                    <a:pt x="752" y="196"/>
                  </a:lnTo>
                  <a:lnTo>
                    <a:pt x="760" y="182"/>
                  </a:lnTo>
                  <a:lnTo>
                    <a:pt x="766" y="168"/>
                  </a:lnTo>
                  <a:lnTo>
                    <a:pt x="770" y="150"/>
                  </a:lnTo>
                  <a:lnTo>
                    <a:pt x="770" y="134"/>
                  </a:lnTo>
                  <a:lnTo>
                    <a:pt x="770" y="132"/>
                  </a:lnTo>
                  <a:lnTo>
                    <a:pt x="770" y="132"/>
                  </a:lnTo>
                  <a:lnTo>
                    <a:pt x="768" y="116"/>
                  </a:lnTo>
                  <a:lnTo>
                    <a:pt x="764" y="102"/>
                  </a:lnTo>
                  <a:lnTo>
                    <a:pt x="764" y="102"/>
                  </a:lnTo>
                  <a:lnTo>
                    <a:pt x="788" y="100"/>
                  </a:lnTo>
                  <a:lnTo>
                    <a:pt x="810" y="100"/>
                  </a:lnTo>
                  <a:lnTo>
                    <a:pt x="810" y="100"/>
                  </a:lnTo>
                  <a:lnTo>
                    <a:pt x="828" y="102"/>
                  </a:lnTo>
                  <a:lnTo>
                    <a:pt x="844" y="106"/>
                  </a:lnTo>
                  <a:lnTo>
                    <a:pt x="858" y="112"/>
                  </a:lnTo>
                  <a:lnTo>
                    <a:pt x="872" y="118"/>
                  </a:lnTo>
                  <a:lnTo>
                    <a:pt x="884" y="128"/>
                  </a:lnTo>
                  <a:lnTo>
                    <a:pt x="892" y="140"/>
                  </a:lnTo>
                  <a:lnTo>
                    <a:pt x="898" y="152"/>
                  </a:lnTo>
                  <a:lnTo>
                    <a:pt x="900" y="168"/>
                  </a:lnTo>
                  <a:lnTo>
                    <a:pt x="900" y="168"/>
                  </a:lnTo>
                  <a:lnTo>
                    <a:pt x="898" y="178"/>
                  </a:lnTo>
                  <a:lnTo>
                    <a:pt x="894" y="188"/>
                  </a:lnTo>
                  <a:lnTo>
                    <a:pt x="890" y="198"/>
                  </a:lnTo>
                  <a:lnTo>
                    <a:pt x="884" y="206"/>
                  </a:lnTo>
                  <a:lnTo>
                    <a:pt x="876" y="212"/>
                  </a:lnTo>
                  <a:lnTo>
                    <a:pt x="866" y="220"/>
                  </a:lnTo>
                  <a:lnTo>
                    <a:pt x="846" y="230"/>
                  </a:lnTo>
                  <a:lnTo>
                    <a:pt x="824" y="238"/>
                  </a:lnTo>
                  <a:lnTo>
                    <a:pt x="798" y="242"/>
                  </a:lnTo>
                  <a:lnTo>
                    <a:pt x="772" y="244"/>
                  </a:lnTo>
                  <a:lnTo>
                    <a:pt x="746" y="244"/>
                  </a:lnTo>
                  <a:lnTo>
                    <a:pt x="746" y="244"/>
                  </a:lnTo>
                  <a:lnTo>
                    <a:pt x="720" y="240"/>
                  </a:lnTo>
                  <a:lnTo>
                    <a:pt x="696" y="234"/>
                  </a:lnTo>
                  <a:lnTo>
                    <a:pt x="696" y="234"/>
                  </a:lnTo>
                  <a:close/>
                  <a:moveTo>
                    <a:pt x="614" y="102"/>
                  </a:moveTo>
                  <a:lnTo>
                    <a:pt x="614" y="102"/>
                  </a:lnTo>
                  <a:lnTo>
                    <a:pt x="608" y="116"/>
                  </a:lnTo>
                  <a:lnTo>
                    <a:pt x="606" y="132"/>
                  </a:lnTo>
                  <a:lnTo>
                    <a:pt x="606" y="134"/>
                  </a:lnTo>
                  <a:lnTo>
                    <a:pt x="606" y="134"/>
                  </a:lnTo>
                  <a:lnTo>
                    <a:pt x="608" y="150"/>
                  </a:lnTo>
                  <a:lnTo>
                    <a:pt x="610" y="168"/>
                  </a:lnTo>
                  <a:lnTo>
                    <a:pt x="618" y="182"/>
                  </a:lnTo>
                  <a:lnTo>
                    <a:pt x="626" y="196"/>
                  </a:lnTo>
                  <a:lnTo>
                    <a:pt x="638" y="208"/>
                  </a:lnTo>
                  <a:lnTo>
                    <a:pt x="650" y="218"/>
                  </a:lnTo>
                  <a:lnTo>
                    <a:pt x="666" y="228"/>
                  </a:lnTo>
                  <a:lnTo>
                    <a:pt x="682" y="234"/>
                  </a:lnTo>
                  <a:lnTo>
                    <a:pt x="682" y="234"/>
                  </a:lnTo>
                  <a:lnTo>
                    <a:pt x="658" y="240"/>
                  </a:lnTo>
                  <a:lnTo>
                    <a:pt x="632" y="244"/>
                  </a:lnTo>
                  <a:lnTo>
                    <a:pt x="632" y="244"/>
                  </a:lnTo>
                  <a:lnTo>
                    <a:pt x="606" y="244"/>
                  </a:lnTo>
                  <a:lnTo>
                    <a:pt x="580" y="242"/>
                  </a:lnTo>
                  <a:lnTo>
                    <a:pt x="554" y="238"/>
                  </a:lnTo>
                  <a:lnTo>
                    <a:pt x="530" y="230"/>
                  </a:lnTo>
                  <a:lnTo>
                    <a:pt x="510" y="220"/>
                  </a:lnTo>
                  <a:lnTo>
                    <a:pt x="502" y="212"/>
                  </a:lnTo>
                  <a:lnTo>
                    <a:pt x="494" y="206"/>
                  </a:lnTo>
                  <a:lnTo>
                    <a:pt x="488" y="198"/>
                  </a:lnTo>
                  <a:lnTo>
                    <a:pt x="484" y="188"/>
                  </a:lnTo>
                  <a:lnTo>
                    <a:pt x="480" y="17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80" y="152"/>
                  </a:lnTo>
                  <a:lnTo>
                    <a:pt x="484" y="140"/>
                  </a:lnTo>
                  <a:lnTo>
                    <a:pt x="494" y="128"/>
                  </a:lnTo>
                  <a:lnTo>
                    <a:pt x="506" y="118"/>
                  </a:lnTo>
                  <a:lnTo>
                    <a:pt x="518" y="112"/>
                  </a:lnTo>
                  <a:lnTo>
                    <a:pt x="534" y="106"/>
                  </a:lnTo>
                  <a:lnTo>
                    <a:pt x="550" y="102"/>
                  </a:lnTo>
                  <a:lnTo>
                    <a:pt x="566" y="100"/>
                  </a:lnTo>
                  <a:lnTo>
                    <a:pt x="566" y="100"/>
                  </a:lnTo>
                  <a:lnTo>
                    <a:pt x="590" y="100"/>
                  </a:lnTo>
                  <a:lnTo>
                    <a:pt x="614" y="102"/>
                  </a:lnTo>
                  <a:lnTo>
                    <a:pt x="614" y="102"/>
                  </a:lnTo>
                  <a:close/>
                  <a:moveTo>
                    <a:pt x="688" y="40"/>
                  </a:moveTo>
                  <a:lnTo>
                    <a:pt x="688" y="40"/>
                  </a:lnTo>
                  <a:lnTo>
                    <a:pt x="708" y="48"/>
                  </a:lnTo>
                  <a:lnTo>
                    <a:pt x="726" y="60"/>
                  </a:lnTo>
                  <a:lnTo>
                    <a:pt x="742" y="74"/>
                  </a:lnTo>
                  <a:lnTo>
                    <a:pt x="752" y="88"/>
                  </a:lnTo>
                  <a:lnTo>
                    <a:pt x="752" y="88"/>
                  </a:lnTo>
                  <a:lnTo>
                    <a:pt x="734" y="98"/>
                  </a:lnTo>
                  <a:lnTo>
                    <a:pt x="728" y="104"/>
                  </a:lnTo>
                  <a:lnTo>
                    <a:pt x="720" y="110"/>
                  </a:lnTo>
                  <a:lnTo>
                    <a:pt x="714" y="118"/>
                  </a:lnTo>
                  <a:lnTo>
                    <a:pt x="710" y="126"/>
                  </a:lnTo>
                  <a:lnTo>
                    <a:pt x="708" y="134"/>
                  </a:lnTo>
                  <a:lnTo>
                    <a:pt x="706" y="144"/>
                  </a:lnTo>
                  <a:lnTo>
                    <a:pt x="706" y="144"/>
                  </a:lnTo>
                  <a:lnTo>
                    <a:pt x="708" y="154"/>
                  </a:lnTo>
                  <a:lnTo>
                    <a:pt x="712" y="164"/>
                  </a:lnTo>
                  <a:lnTo>
                    <a:pt x="718" y="170"/>
                  </a:lnTo>
                  <a:lnTo>
                    <a:pt x="726" y="176"/>
                  </a:lnTo>
                  <a:lnTo>
                    <a:pt x="726" y="176"/>
                  </a:lnTo>
                  <a:lnTo>
                    <a:pt x="732" y="178"/>
                  </a:lnTo>
                  <a:lnTo>
                    <a:pt x="732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6" y="178"/>
                  </a:lnTo>
                  <a:lnTo>
                    <a:pt x="738" y="178"/>
                  </a:lnTo>
                  <a:lnTo>
                    <a:pt x="738" y="178"/>
                  </a:lnTo>
                  <a:lnTo>
                    <a:pt x="744" y="176"/>
                  </a:lnTo>
                  <a:lnTo>
                    <a:pt x="750" y="172"/>
                  </a:lnTo>
                  <a:lnTo>
                    <a:pt x="752" y="166"/>
                  </a:lnTo>
                  <a:lnTo>
                    <a:pt x="754" y="160"/>
                  </a:lnTo>
                  <a:lnTo>
                    <a:pt x="754" y="160"/>
                  </a:lnTo>
                  <a:lnTo>
                    <a:pt x="752" y="154"/>
                  </a:lnTo>
                  <a:lnTo>
                    <a:pt x="748" y="148"/>
                  </a:lnTo>
                  <a:lnTo>
                    <a:pt x="742" y="144"/>
                  </a:lnTo>
                  <a:lnTo>
                    <a:pt x="736" y="144"/>
                  </a:lnTo>
                  <a:lnTo>
                    <a:pt x="736" y="144"/>
                  </a:lnTo>
                  <a:lnTo>
                    <a:pt x="730" y="144"/>
                  </a:lnTo>
                  <a:lnTo>
                    <a:pt x="724" y="148"/>
                  </a:lnTo>
                  <a:lnTo>
                    <a:pt x="720" y="154"/>
                  </a:lnTo>
                  <a:lnTo>
                    <a:pt x="718" y="160"/>
                  </a:lnTo>
                  <a:lnTo>
                    <a:pt x="718" y="160"/>
                  </a:lnTo>
                  <a:lnTo>
                    <a:pt x="720" y="166"/>
                  </a:lnTo>
                  <a:lnTo>
                    <a:pt x="722" y="170"/>
                  </a:lnTo>
                  <a:lnTo>
                    <a:pt x="722" y="170"/>
                  </a:lnTo>
                  <a:lnTo>
                    <a:pt x="716" y="166"/>
                  </a:lnTo>
                  <a:lnTo>
                    <a:pt x="712" y="160"/>
                  </a:lnTo>
                  <a:lnTo>
                    <a:pt x="710" y="152"/>
                  </a:lnTo>
                  <a:lnTo>
                    <a:pt x="710" y="144"/>
                  </a:lnTo>
                  <a:lnTo>
                    <a:pt x="710" y="144"/>
                  </a:lnTo>
                  <a:lnTo>
                    <a:pt x="712" y="136"/>
                  </a:lnTo>
                  <a:lnTo>
                    <a:pt x="714" y="128"/>
                  </a:lnTo>
                  <a:lnTo>
                    <a:pt x="720" y="122"/>
                  </a:lnTo>
                  <a:lnTo>
                    <a:pt x="726" y="116"/>
                  </a:lnTo>
                  <a:lnTo>
                    <a:pt x="732" y="112"/>
                  </a:lnTo>
                  <a:lnTo>
                    <a:pt x="742" y="108"/>
                  </a:lnTo>
                  <a:lnTo>
                    <a:pt x="760" y="102"/>
                  </a:lnTo>
                  <a:lnTo>
                    <a:pt x="760" y="102"/>
                  </a:lnTo>
                  <a:lnTo>
                    <a:pt x="764" y="118"/>
                  </a:lnTo>
                  <a:lnTo>
                    <a:pt x="766" y="134"/>
                  </a:lnTo>
                  <a:lnTo>
                    <a:pt x="766" y="134"/>
                  </a:lnTo>
                  <a:lnTo>
                    <a:pt x="766" y="150"/>
                  </a:lnTo>
                  <a:lnTo>
                    <a:pt x="762" y="166"/>
                  </a:lnTo>
                  <a:lnTo>
                    <a:pt x="756" y="182"/>
                  </a:lnTo>
                  <a:lnTo>
                    <a:pt x="746" y="194"/>
                  </a:lnTo>
                  <a:lnTo>
                    <a:pt x="736" y="206"/>
                  </a:lnTo>
                  <a:lnTo>
                    <a:pt x="722" y="216"/>
                  </a:lnTo>
                  <a:lnTo>
                    <a:pt x="706" y="226"/>
                  </a:lnTo>
                  <a:lnTo>
                    <a:pt x="688" y="232"/>
                  </a:lnTo>
                  <a:lnTo>
                    <a:pt x="688" y="232"/>
                  </a:lnTo>
                  <a:lnTo>
                    <a:pt x="672" y="226"/>
                  </a:lnTo>
                  <a:lnTo>
                    <a:pt x="656" y="216"/>
                  </a:lnTo>
                  <a:lnTo>
                    <a:pt x="642" y="206"/>
                  </a:lnTo>
                  <a:lnTo>
                    <a:pt x="630" y="194"/>
                  </a:lnTo>
                  <a:lnTo>
                    <a:pt x="622" y="182"/>
                  </a:lnTo>
                  <a:lnTo>
                    <a:pt x="614" y="166"/>
                  </a:lnTo>
                  <a:lnTo>
                    <a:pt x="612" y="150"/>
                  </a:lnTo>
                  <a:lnTo>
                    <a:pt x="610" y="134"/>
                  </a:lnTo>
                  <a:lnTo>
                    <a:pt x="610" y="134"/>
                  </a:lnTo>
                  <a:lnTo>
                    <a:pt x="612" y="118"/>
                  </a:lnTo>
                  <a:lnTo>
                    <a:pt x="618" y="102"/>
                  </a:lnTo>
                  <a:lnTo>
                    <a:pt x="618" y="102"/>
                  </a:lnTo>
                  <a:lnTo>
                    <a:pt x="636" y="108"/>
                  </a:lnTo>
                  <a:lnTo>
                    <a:pt x="644" y="112"/>
                  </a:lnTo>
                  <a:lnTo>
                    <a:pt x="652" y="116"/>
                  </a:lnTo>
                  <a:lnTo>
                    <a:pt x="658" y="122"/>
                  </a:lnTo>
                  <a:lnTo>
                    <a:pt x="662" y="128"/>
                  </a:lnTo>
                  <a:lnTo>
                    <a:pt x="666" y="136"/>
                  </a:lnTo>
                  <a:lnTo>
                    <a:pt x="668" y="144"/>
                  </a:lnTo>
                  <a:lnTo>
                    <a:pt x="668" y="144"/>
                  </a:lnTo>
                  <a:lnTo>
                    <a:pt x="668" y="152"/>
                  </a:lnTo>
                  <a:lnTo>
                    <a:pt x="666" y="158"/>
                  </a:lnTo>
                  <a:lnTo>
                    <a:pt x="662" y="164"/>
                  </a:lnTo>
                  <a:lnTo>
                    <a:pt x="658" y="168"/>
                  </a:lnTo>
                  <a:lnTo>
                    <a:pt x="658" y="168"/>
                  </a:lnTo>
                  <a:lnTo>
                    <a:pt x="660" y="160"/>
                  </a:lnTo>
                  <a:lnTo>
                    <a:pt x="660" y="160"/>
                  </a:lnTo>
                  <a:lnTo>
                    <a:pt x="658" y="154"/>
                  </a:lnTo>
                  <a:lnTo>
                    <a:pt x="654" y="148"/>
                  </a:lnTo>
                  <a:lnTo>
                    <a:pt x="650" y="144"/>
                  </a:lnTo>
                  <a:lnTo>
                    <a:pt x="642" y="144"/>
                  </a:lnTo>
                  <a:lnTo>
                    <a:pt x="642" y="144"/>
                  </a:lnTo>
                  <a:lnTo>
                    <a:pt x="636" y="144"/>
                  </a:lnTo>
                  <a:lnTo>
                    <a:pt x="630" y="148"/>
                  </a:lnTo>
                  <a:lnTo>
                    <a:pt x="626" y="154"/>
                  </a:lnTo>
                  <a:lnTo>
                    <a:pt x="626" y="160"/>
                  </a:lnTo>
                  <a:lnTo>
                    <a:pt x="626" y="160"/>
                  </a:lnTo>
                  <a:lnTo>
                    <a:pt x="626" y="166"/>
                  </a:lnTo>
                  <a:lnTo>
                    <a:pt x="628" y="170"/>
                  </a:lnTo>
                  <a:lnTo>
                    <a:pt x="632" y="174"/>
                  </a:lnTo>
                  <a:lnTo>
                    <a:pt x="638" y="176"/>
                  </a:lnTo>
                  <a:lnTo>
                    <a:pt x="638" y="176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42" y="178"/>
                  </a:lnTo>
                  <a:lnTo>
                    <a:pt x="650" y="176"/>
                  </a:lnTo>
                  <a:lnTo>
                    <a:pt x="650" y="176"/>
                  </a:lnTo>
                  <a:lnTo>
                    <a:pt x="652" y="176"/>
                  </a:lnTo>
                  <a:lnTo>
                    <a:pt x="652" y="176"/>
                  </a:lnTo>
                  <a:lnTo>
                    <a:pt x="660" y="170"/>
                  </a:lnTo>
                  <a:lnTo>
                    <a:pt x="666" y="164"/>
                  </a:lnTo>
                  <a:lnTo>
                    <a:pt x="670" y="154"/>
                  </a:lnTo>
                  <a:lnTo>
                    <a:pt x="672" y="144"/>
                  </a:lnTo>
                  <a:lnTo>
                    <a:pt x="672" y="144"/>
                  </a:lnTo>
                  <a:lnTo>
                    <a:pt x="670" y="134"/>
                  </a:lnTo>
                  <a:lnTo>
                    <a:pt x="666" y="126"/>
                  </a:lnTo>
                  <a:lnTo>
                    <a:pt x="662" y="118"/>
                  </a:lnTo>
                  <a:lnTo>
                    <a:pt x="658" y="110"/>
                  </a:lnTo>
                  <a:lnTo>
                    <a:pt x="650" y="104"/>
                  </a:lnTo>
                  <a:lnTo>
                    <a:pt x="642" y="98"/>
                  </a:lnTo>
                  <a:lnTo>
                    <a:pt x="624" y="88"/>
                  </a:lnTo>
                  <a:lnTo>
                    <a:pt x="624" y="88"/>
                  </a:lnTo>
                  <a:lnTo>
                    <a:pt x="636" y="74"/>
                  </a:lnTo>
                  <a:lnTo>
                    <a:pt x="652" y="60"/>
                  </a:lnTo>
                  <a:lnTo>
                    <a:pt x="668" y="48"/>
                  </a:lnTo>
                  <a:lnTo>
                    <a:pt x="688" y="40"/>
                  </a:lnTo>
                  <a:lnTo>
                    <a:pt x="688" y="40"/>
                  </a:lnTo>
                  <a:close/>
                  <a:moveTo>
                    <a:pt x="4" y="62"/>
                  </a:moveTo>
                  <a:lnTo>
                    <a:pt x="4" y="62"/>
                  </a:lnTo>
                  <a:lnTo>
                    <a:pt x="4" y="56"/>
                  </a:lnTo>
                  <a:lnTo>
                    <a:pt x="6" y="48"/>
                  </a:lnTo>
                  <a:lnTo>
                    <a:pt x="10" y="42"/>
                  </a:lnTo>
                  <a:lnTo>
                    <a:pt x="16" y="36"/>
                  </a:lnTo>
                  <a:lnTo>
                    <a:pt x="32" y="28"/>
                  </a:lnTo>
                  <a:lnTo>
                    <a:pt x="52" y="20"/>
                  </a:lnTo>
                  <a:lnTo>
                    <a:pt x="76" y="14"/>
                  </a:lnTo>
                  <a:lnTo>
                    <a:pt x="102" y="10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80" y="4"/>
                  </a:lnTo>
                  <a:lnTo>
                    <a:pt x="206" y="4"/>
                  </a:lnTo>
                  <a:lnTo>
                    <a:pt x="234" y="6"/>
                  </a:lnTo>
                  <a:lnTo>
                    <a:pt x="262" y="8"/>
                  </a:lnTo>
                  <a:lnTo>
                    <a:pt x="290" y="12"/>
                  </a:lnTo>
                  <a:lnTo>
                    <a:pt x="316" y="18"/>
                  </a:lnTo>
                  <a:lnTo>
                    <a:pt x="340" y="24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298" y="52"/>
                  </a:lnTo>
                  <a:lnTo>
                    <a:pt x="238" y="72"/>
                  </a:lnTo>
                  <a:lnTo>
                    <a:pt x="180" y="88"/>
                  </a:lnTo>
                  <a:lnTo>
                    <a:pt x="152" y="92"/>
                  </a:lnTo>
                  <a:lnTo>
                    <a:pt x="122" y="96"/>
                  </a:lnTo>
                  <a:lnTo>
                    <a:pt x="122" y="96"/>
                  </a:lnTo>
                  <a:lnTo>
                    <a:pt x="82" y="98"/>
                  </a:lnTo>
                  <a:lnTo>
                    <a:pt x="62" y="96"/>
                  </a:lnTo>
                  <a:lnTo>
                    <a:pt x="44" y="94"/>
                  </a:lnTo>
                  <a:lnTo>
                    <a:pt x="28" y="90"/>
                  </a:lnTo>
                  <a:lnTo>
                    <a:pt x="16" y="84"/>
                  </a:lnTo>
                  <a:lnTo>
                    <a:pt x="10" y="78"/>
                  </a:lnTo>
                  <a:lnTo>
                    <a:pt x="6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sz="100" b="1" kern="0">
                <a:solidFill>
                  <a:srgbClr val="C00000"/>
                </a:solidFill>
                <a:latin typeface="华文琥珀" panose="02010800040101010101" charset="-122"/>
                <a:ea typeface="华文琥珀" panose="02010800040101010101" charset="-122"/>
              </a:endParaRPr>
            </a:p>
          </p:txBody>
        </p:sp>
        <p:sp>
          <p:nvSpPr>
            <p:cNvPr id="9" name="文本框 2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240088" y="765175"/>
              <a:ext cx="2663825" cy="8286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过程性评价</a:t>
              </a:r>
              <a:endParaRPr lang="zh-CN" altLang="en-US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" name="直接连接符 30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>
              <a:off x="2586038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  <p:cxnSp>
          <p:nvCxnSpPr>
            <p:cNvPr id="11" name="直接连接符 32"/>
            <p:cNvCxnSpPr>
              <a:cxnSpLocks noChangeShapeType="1"/>
            </p:cNvCxnSpPr>
            <p:nvPr>
              <p:custDataLst>
                <p:tags r:id="rId5"/>
              </p:custDataLst>
            </p:nvPr>
          </p:nvCxnSpPr>
          <p:spPr bwMode="auto">
            <a:xfrm>
              <a:off x="5867400" y="1268413"/>
              <a:ext cx="762000" cy="0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prstDash val="dash"/>
              <a:miter lim="800000"/>
            </a:ln>
          </p:spPr>
        </p:cxnSp>
      </p:grpSp>
      <p:sp>
        <p:nvSpPr>
          <p:cNvPr id="12" name="文本框 1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5536" y="1635646"/>
            <a:ext cx="8496944" cy="30010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它的建立是中国历史上一次根本性制度变革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，这是武装斗争手段换来的制度成果，在这一过程中，清帝退位诏减少了流血冲突，缩短了革命进程，确有积极作用。材料中的“它”指(     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)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A．太平天国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  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．中华民国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C．南京国民政府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．中华苏维埃共和国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71600" y="3136151"/>
            <a:ext cx="46388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B 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4220" y="1127539"/>
            <a:ext cx="83146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某班同学要以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“追寻共和足迹”为主题办一期黑板报，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请在下列内容中选取可用素材的是 (    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)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①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中国同盟会成立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②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公车上书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③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中华民国成立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④《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中华民国临时约法》颁布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⑤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武昌起义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A．①②③④                    B．②③④⑤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C．①③④⑤                    D．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①②③④⑤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77537" y="1760498"/>
            <a:ext cx="498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ym typeface="+mn-ea"/>
              </a:rPr>
              <a:t>C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  <p:bldP spid="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23528" y="1203598"/>
            <a:ext cx="8568952" cy="3240360"/>
          </a:xfrm>
        </p:spPr>
        <p:txBody>
          <a:bodyPr/>
          <a:lstStyle/>
          <a:p>
            <a:pPr defTabSz="914400" fontAlgn="base">
              <a:lnSpc>
                <a:spcPct val="150000"/>
              </a:lnSpc>
              <a:buClrTx/>
              <a:buSzTx/>
              <a:buNone/>
            </a:pP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3．</a:t>
            </a: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中华民国成立伊始，南京临时政府就发表《告各友邦书》，</a:t>
            </a:r>
            <a:r>
              <a:rPr lang="en-US" altLang="zh-CN" sz="24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明确承认清政府与帝国主义各国签订的一切不平等条约继续有效。</a:t>
            </a:r>
            <a:r>
              <a:rPr lang="en-US" altLang="zh-CN" sz="2400" spc="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民国此举意在</a:t>
            </a:r>
            <a:r>
              <a:rPr lang="en-US" altLang="zh-CN" sz="2400" spc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spc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    ）</a:t>
            </a:r>
            <a:b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A．得到帝国主义支持</a:t>
            </a: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</a:t>
            </a:r>
            <a:r>
              <a:rPr lang="en-US" altLang="zh-CN" sz="24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B．发展民族资本主义</a:t>
            </a:r>
            <a:b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C．彻底推翻封建主义</a:t>
            </a:r>
            <a:r>
              <a:rPr lang="en-US" altLang="zh-CN" sz="24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</a:t>
            </a:r>
            <a:r>
              <a:rPr lang="en-US" altLang="zh-CN" sz="24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D．解决国内根本矛盾</a:t>
            </a:r>
            <a:endParaRPr lang="en-US" altLang="zh-CN" sz="2400" spc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91880" y="2375787"/>
            <a:ext cx="45061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ym typeface="+mn-ea"/>
              </a:rPr>
              <a:t>A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9595" y="877570"/>
            <a:ext cx="8171180" cy="3639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据统计，从武昌起义爆发至1913年，以“民主”“民权”“民国”和“国民”等命名的报纸明显增加。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这表明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当时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）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A．报刊以政治舆论导向为主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．民主共和观念影响扩大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C．政治民主化进程加快发展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．三民主义得到普遍认同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35696" y="1861288"/>
            <a:ext cx="60256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>
                <a:sym typeface="+mn-ea"/>
              </a:rPr>
              <a:t>D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91321" y="915670"/>
            <a:ext cx="7069668" cy="34080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下列栏目是某班同学排演历史剧拟定的各幕题目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en-US" altLang="zh-CN" sz="2400" b="1" dirty="0" smtClean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依此判断剧本名称应该是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lang="zh-CN" altLang="en-US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    ）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A．师夷长技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             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B．国家统一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C．军阀割据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             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D．走向共和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17845" y="1506011"/>
            <a:ext cx="51825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  <p:pic>
        <p:nvPicPr>
          <p:cNvPr id="2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716016" y="2427734"/>
            <a:ext cx="2880320" cy="189596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763688" y="2810897"/>
            <a:ext cx="6048980" cy="15684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一</a:t>
            </a:r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、民国成立      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</a:endParaRPr>
          </a:p>
          <a:p>
            <a:r>
              <a:rPr lang="zh-CN" alt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二</a:t>
            </a:r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、袁窃取果实     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</a:endParaRPr>
          </a:p>
          <a:p>
            <a:r>
              <a:rPr lang="zh-CN" alt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三</a:t>
            </a:r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、《中华民国临时约法》颁布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0" y="1276350"/>
            <a:ext cx="9144000" cy="97313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5400" dirty="0">
                <a:solidFill>
                  <a:srgbClr val="C00000"/>
                </a:solidFill>
                <a:latin typeface="方正粗宋_GBK" panose="03000509000000000000" charset="-122"/>
                <a:ea typeface="方正粗宋_GBK" panose="03000509000000000000" charset="-122"/>
                <a:cs typeface="方正粗宋_GBK" panose="03000509000000000000" charset="-122"/>
              </a:rPr>
              <a:t>第</a:t>
            </a:r>
            <a:r>
              <a:rPr lang="en-US" altLang="zh-CN" sz="5400" dirty="0">
                <a:solidFill>
                  <a:srgbClr val="C00000"/>
                </a:solidFill>
                <a:latin typeface="方正粗宋_GBK" panose="03000509000000000000" charset="-122"/>
                <a:ea typeface="方正粗宋_GBK" panose="03000509000000000000" charset="-122"/>
                <a:cs typeface="方正粗宋_GBK" panose="03000509000000000000" charset="-122"/>
              </a:rPr>
              <a:t>10</a:t>
            </a:r>
            <a:r>
              <a:rPr lang="zh-CN" altLang="en-US" sz="5400" dirty="0">
                <a:solidFill>
                  <a:srgbClr val="C00000"/>
                </a:solidFill>
                <a:latin typeface="方正粗宋_GBK" panose="03000509000000000000" charset="-122"/>
                <a:ea typeface="方正粗宋_GBK" panose="03000509000000000000" charset="-122"/>
                <a:cs typeface="方正粗宋_GBK" panose="03000509000000000000" charset="-122"/>
              </a:rPr>
              <a:t>课</a:t>
            </a:r>
            <a:r>
              <a:rPr lang="en-US" altLang="zh-CN" sz="5400" dirty="0">
                <a:solidFill>
                  <a:srgbClr val="C00000"/>
                </a:solidFill>
                <a:latin typeface="方正粗宋_GBK" panose="03000509000000000000" charset="-122"/>
                <a:ea typeface="方正粗宋_GBK" panose="03000509000000000000" charset="-122"/>
                <a:cs typeface="方正粗宋_GBK" panose="03000509000000000000" charset="-122"/>
              </a:rPr>
              <a:t> </a:t>
            </a:r>
            <a:r>
              <a:rPr lang="zh-CN" altLang="en-US" sz="5400" dirty="0">
                <a:solidFill>
                  <a:srgbClr val="C00000"/>
                </a:solidFill>
                <a:latin typeface="方正粗宋_GBK" panose="03000509000000000000" charset="-122"/>
                <a:ea typeface="方正粗宋_GBK" panose="03000509000000000000" charset="-122"/>
                <a:cs typeface="方正粗宋_GBK" panose="03000509000000000000" charset="-122"/>
              </a:rPr>
              <a:t>中华民国的创建</a:t>
            </a:r>
            <a:endParaRPr lang="zh-CN" altLang="en-US" sz="5400" dirty="0">
              <a:solidFill>
                <a:srgbClr val="C00000"/>
              </a:solidFill>
              <a:latin typeface="方正粗宋_GBK" panose="03000509000000000000" charset="-122"/>
              <a:ea typeface="方正粗宋_GBK" panose="03000509000000000000" charset="-122"/>
              <a:cs typeface="方正粗宋_GBK" panose="03000509000000000000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835696" y="1923678"/>
            <a:ext cx="5472649" cy="1656184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作业：完成课后探究题，并标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明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所考查知识点。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07504" y="771550"/>
            <a:ext cx="8712968" cy="388843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l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Arial" panose="020B0604020202020204" pitchFamily="34" charset="0"/>
              </a:rPr>
              <a:t>（1）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通过了解中华民国成立的基本史实和《中华民国临时约法》的颁布，认识辛亥革命的伟大历史意义。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indent="0" algn="l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Arial" panose="020B0604020202020204" pitchFamily="34" charset="0"/>
              </a:rPr>
              <a:t>（2）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通过分析南京临时政府的改革措施，分析政府的性质；通过分析《中华民国临时约法》内容，分析它的地位和性质。思考袁世凯窃取革命果实的原因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indent="0" algn="l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Arial" panose="020B0604020202020204" pitchFamily="34" charset="0"/>
              </a:rPr>
              <a:t>（3）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通过了解袁世凯的个人资料，思考孙中山为什么要让位给袁世凯。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indent="0" algn="l">
              <a:lnSpc>
                <a:spcPct val="200000"/>
              </a:lnSpc>
              <a:buNone/>
            </a:pP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3215" y="5080"/>
            <a:ext cx="8373110" cy="4460240"/>
            <a:chOff x="509" y="8"/>
            <a:chExt cx="13186" cy="7024"/>
          </a:xfrm>
        </p:grpSpPr>
        <p:sp>
          <p:nvSpPr>
            <p:cNvPr id="160" name="矩形 159"/>
            <p:cNvSpPr/>
            <p:nvPr>
              <p:custDataLst>
                <p:tags r:id="rId1"/>
              </p:custDataLst>
            </p:nvPr>
          </p:nvSpPr>
          <p:spPr>
            <a:xfrm>
              <a:off x="509" y="8"/>
              <a:ext cx="3402" cy="1054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l" fontAlgn="auto">
                <a:lnSpc>
                  <a:spcPct val="120000"/>
                </a:lnSpc>
              </a:pPr>
              <a:r>
                <a:rPr lang="zh-CN" altLang="en-US" sz="3600" dirty="0">
                  <a:solidFill>
                    <a:srgbClr val="FF0000"/>
                  </a:solidFill>
                  <a:latin typeface="华文行楷" panose="02010800040101010101" charset="-122"/>
                  <a:ea typeface="华文行楷" panose="02010800040101010101" charset="-122"/>
                </a:rPr>
                <a:t>自主学习</a:t>
              </a:r>
              <a:endParaRPr lang="zh-CN" altLang="en-US" sz="3600" dirty="0">
                <a:solidFill>
                  <a:srgbClr val="FF0000"/>
                </a:solidFill>
                <a:latin typeface="华文行楷" panose="02010800040101010101" charset="-122"/>
                <a:ea typeface="华文行楷" panose="02010800040101010101" charset="-122"/>
              </a:endParaRPr>
            </a:p>
          </p:txBody>
        </p:sp>
        <p:pic>
          <p:nvPicPr>
            <p:cNvPr id="100" name="图片 99"/>
            <p:cNvPicPr/>
            <p:nvPr>
              <p:custDataLst>
                <p:tags r:id="rId2"/>
              </p:custDataLst>
            </p:nvPr>
          </p:nvPicPr>
          <p:blipFill>
            <a:blip r:embed="rId3"/>
            <a:srcRect l="19100" r="18463" b="34588"/>
            <a:stretch>
              <a:fillRect/>
            </a:stretch>
          </p:blipFill>
          <p:spPr>
            <a:xfrm>
              <a:off x="10942" y="1215"/>
              <a:ext cx="2753" cy="3136"/>
            </a:xfrm>
            <a:prstGeom prst="ellipse">
              <a:avLst/>
            </a:prstGeom>
            <a:noFill/>
            <a:ln w="9525">
              <a:noFill/>
            </a:ln>
            <a:effectLst>
              <a:outerShdw blurRad="50800" dist="38100" dir="5400000" algn="t" rotWithShape="0">
                <a:prstClr val="black">
                  <a:alpha val="45000"/>
                </a:prstClr>
              </a:outerShdw>
              <a:softEdge rad="114300"/>
            </a:effectLst>
          </p:spPr>
        </p:pic>
        <p:sp>
          <p:nvSpPr>
            <p:cNvPr id="214027" name="文本框 214026"/>
            <p:cNvSpPr txBox="1"/>
            <p:nvPr>
              <p:custDataLst>
                <p:tags r:id="rId4"/>
              </p:custDataLst>
            </p:nvPr>
          </p:nvSpPr>
          <p:spPr>
            <a:xfrm>
              <a:off x="509" y="1555"/>
              <a:ext cx="12021" cy="54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  <a:scene3d>
                <a:camera prst="orthographicFront"/>
                <a:lightRig rig="threePt" dir="t"/>
              </a:scene3d>
            </a:bodyPr>
            <a:lstStyle/>
            <a:p>
              <a:pPr lvl="0" indent="0" algn="l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</a:pPr>
              <a:r>
                <a:rPr lang="en-US" altLang="zh-CN" sz="22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1.</a:t>
              </a:r>
              <a:r>
                <a:rPr lang="zh-CN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中华民国</a:t>
              </a:r>
              <a:r>
                <a:rPr lang="zh-CN" sz="2200" b="1" dirty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成立</a:t>
              </a:r>
              <a:r>
                <a:rPr lang="zh-CN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的</a:t>
              </a:r>
              <a:r>
                <a:rPr lang="zh-CN" altLang="en-US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背景、</a:t>
              </a:r>
              <a:r>
                <a:rPr lang="zh-CN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时间、</a:t>
              </a:r>
              <a:r>
                <a:rPr lang="zh-CN" altLang="en-US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建立情况</a:t>
              </a:r>
              <a:r>
                <a:rPr lang="zh-CN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及</a:t>
              </a:r>
              <a:r>
                <a:rPr lang="zh-CN" sz="2200" b="1" dirty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意义。</a:t>
              </a:r>
              <a:endParaRPr sz="2200" b="1" dirty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  <a:p>
              <a:pPr lvl="0">
                <a:lnSpc>
                  <a:spcPct val="200000"/>
                </a:lnSpc>
              </a:pPr>
              <a:r>
                <a:rPr lang="en-US" altLang="zh-CN" sz="22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2.</a:t>
              </a:r>
              <a:r>
                <a:rPr lang="zh-CN" altLang="en-US" sz="2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袁世凯</a:t>
              </a:r>
              <a:r>
                <a:rPr lang="zh-CN" altLang="en-US" sz="2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窃取革命果实的过程？</a:t>
              </a:r>
              <a:endParaRPr lang="zh-CN" altLang="en-US" sz="2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  <a:p>
              <a:pPr lvl="0">
                <a:lnSpc>
                  <a:spcPct val="200000"/>
                </a:lnSpc>
              </a:pPr>
              <a:r>
                <a:rPr lang="en-US" altLang="zh-CN" sz="2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3.</a:t>
              </a:r>
              <a:r>
                <a:rPr lang="zh-CN" altLang="zh-CN" sz="2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《中华民国临时约法》</a:t>
              </a:r>
              <a:r>
                <a:rPr lang="zh-CN" altLang="zh-CN" sz="2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颁布的时间、</a:t>
              </a:r>
              <a:r>
                <a:rPr lang="zh-CN" altLang="en-US" sz="2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颁布机构、</a:t>
              </a:r>
              <a:r>
                <a:rPr lang="zh-CN" altLang="zh-CN" sz="2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主要内容</a:t>
              </a:r>
              <a:r>
                <a:rPr lang="zh-CN" altLang="en-US" sz="2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、性质</a:t>
              </a:r>
              <a:r>
                <a:rPr lang="zh-CN" altLang="zh-CN" sz="2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及意义。</a:t>
              </a:r>
              <a:endParaRPr lang="zh-CN" altLang="zh-CN" sz="2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endParaRPr>
            </a:p>
            <a:p>
              <a:pPr lvl="0">
                <a:lnSpc>
                  <a:spcPct val="200000"/>
                </a:lnSpc>
              </a:pPr>
              <a:r>
                <a:rPr lang="en-US" altLang="zh-CN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4.</a:t>
              </a:r>
              <a:r>
                <a:rPr lang="zh-CN" altLang="en-US" sz="2200" b="1" dirty="0" smtClean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ea"/>
                </a:rPr>
                <a:t>合作探究：</a:t>
              </a:r>
              <a:r>
                <a:rPr lang="en-US" altLang="zh-CN" sz="2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lt"/>
                </a:rPr>
                <a:t>通过第</a:t>
              </a:r>
              <a:r>
                <a:rPr lang="en-US" altLang="zh-CN" sz="2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lt"/>
                </a:rPr>
                <a:t>8、9、10三课的学习，请评价辛亥革命</a:t>
              </a:r>
              <a:r>
                <a:rPr lang="en-US" altLang="zh-CN" sz="2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  <a:sym typeface="+mn-lt"/>
                </a:rPr>
                <a:t>？</a:t>
              </a:r>
              <a:endParaRPr lang="en-US" altLang="zh-CN" sz="2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lt"/>
              </a:endParaRPr>
            </a:p>
          </p:txBody>
        </p:sp>
      </p:grp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60778" y="1762761"/>
            <a:ext cx="408337" cy="1066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100" i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主席</a:t>
            </a:r>
            <a:endParaRPr lang="zh-CN" altLang="en-US" sz="100" i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819307" y="3116649"/>
            <a:ext cx="589998" cy="1066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100" b="1" i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毛泽东</a:t>
            </a:r>
            <a:endParaRPr lang="zh-CN" altLang="en-US" sz="100" b="1" i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>
            <p:custDataLst>
              <p:tags r:id="rId3"/>
            </p:custDataLst>
          </p:nvPr>
        </p:nvSpPr>
        <p:spPr>
          <a:xfrm>
            <a:off x="3975668" y="2317392"/>
            <a:ext cx="584640" cy="106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" i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刘少奇</a:t>
            </a:r>
            <a:endParaRPr lang="zh-CN" altLang="en-US" sz="100" i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667" y="811530"/>
            <a:ext cx="3479165" cy="3883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395536" y="757555"/>
            <a:ext cx="1157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1.</a:t>
            </a: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背景</a:t>
            </a:r>
            <a:endParaRPr lang="zh-CN" altLang="en-US" sz="2400" dirty="0" smtClean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19" name="右箭头 18"/>
          <p:cNvSpPr/>
          <p:nvPr>
            <p:custDataLst>
              <p:tags r:id="rId7"/>
            </p:custDataLst>
          </p:nvPr>
        </p:nvSpPr>
        <p:spPr>
          <a:xfrm rot="5400000">
            <a:off x="6422768" y="1752944"/>
            <a:ext cx="672582" cy="371178"/>
          </a:xfrm>
          <a:prstGeom prst="rightArrow">
            <a:avLst/>
          </a:prstGeom>
          <a:solidFill>
            <a:srgbClr val="F7964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右箭头 14"/>
          <p:cNvSpPr/>
          <p:nvPr>
            <p:custDataLst>
              <p:tags r:id="rId8"/>
            </p:custDataLst>
          </p:nvPr>
        </p:nvSpPr>
        <p:spPr>
          <a:xfrm rot="5400000">
            <a:off x="6486383" y="3231021"/>
            <a:ext cx="669017" cy="358856"/>
          </a:xfrm>
          <a:prstGeom prst="rightArrow">
            <a:avLst/>
          </a:prstGeom>
          <a:solidFill>
            <a:srgbClr val="F7964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9"/>
            </p:custDataLst>
          </p:nvPr>
        </p:nvSpPr>
        <p:spPr>
          <a:xfrm>
            <a:off x="5417077" y="2309495"/>
            <a:ext cx="2747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各省宣布独立</a:t>
            </a: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支持革命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圆角矩形 27"/>
          <p:cNvSpPr/>
          <p:nvPr>
            <p:custDataLst>
              <p:tags r:id="rId10"/>
            </p:custDataLst>
          </p:nvPr>
        </p:nvSpPr>
        <p:spPr>
          <a:xfrm>
            <a:off x="5489258" y="3745083"/>
            <a:ext cx="2827158" cy="945530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FB9D6A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建立统一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中央政府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11"/>
            </p:custDataLst>
          </p:nvPr>
        </p:nvSpPr>
        <p:spPr>
          <a:xfrm>
            <a:off x="5345322" y="772160"/>
            <a:ext cx="28270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武昌起义爆发后在</a:t>
            </a: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全国引起强烈震动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260407" y="52069"/>
            <a:ext cx="316801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中华民国的建立</a:t>
            </a:r>
            <a:endParaRPr lang="zh-CN" altLang="en-US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5" grpId="0" bldLvl="0" animBg="1"/>
      <p:bldP spid="27" grpId="0"/>
      <p:bldP spid="28" grpId="0" bldLvl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380" y="2139950"/>
            <a:ext cx="3759835" cy="1234122"/>
          </a:xfrm>
          <a:prstGeom prst="rect">
            <a:avLst/>
          </a:prstGeom>
        </p:spPr>
      </p:pic>
      <p:sp>
        <p:nvSpPr>
          <p:cNvPr id="20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4622446" y="2549611"/>
            <a:ext cx="0" cy="90027"/>
          </a:xfrm>
          <a:prstGeom prst="line">
            <a:avLst/>
          </a:prstGeom>
          <a:noFill/>
          <a:ln w="28575">
            <a:noFill/>
            <a:round/>
          </a:ln>
          <a:effectLst/>
        </p:spPr>
        <p:txBody>
          <a:bodyPr lIns="60189" tIns="30094" rIns="60189" bIns="30094"/>
          <a:lstStyle/>
          <a:p>
            <a:endParaRPr lang="zh-CN" altLang="en-US" sz="1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5162638" y="2549611"/>
            <a:ext cx="0" cy="90027"/>
          </a:xfrm>
          <a:prstGeom prst="line">
            <a:avLst/>
          </a:prstGeom>
          <a:noFill/>
          <a:ln w="28575">
            <a:noFill/>
            <a:round/>
          </a:ln>
          <a:effectLst/>
        </p:spPr>
        <p:txBody>
          <a:bodyPr lIns="60189" tIns="30094" rIns="60189" bIns="30094"/>
          <a:lstStyle/>
          <a:p>
            <a:endParaRPr lang="zh-CN" altLang="en-US" sz="1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2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3271967" y="2549611"/>
            <a:ext cx="0" cy="90027"/>
          </a:xfrm>
          <a:prstGeom prst="line">
            <a:avLst/>
          </a:prstGeom>
          <a:noFill/>
          <a:ln w="28575">
            <a:noFill/>
            <a:round/>
          </a:ln>
          <a:effectLst/>
        </p:spPr>
        <p:txBody>
          <a:bodyPr lIns="60189" tIns="30094" rIns="60189" bIns="30094"/>
          <a:lstStyle/>
          <a:p>
            <a:endParaRPr lang="zh-CN" altLang="en-US" sz="1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342222" y="2394877"/>
            <a:ext cx="594211" cy="428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0189" tIns="30094" rIns="60189" bIns="30094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>
            <p:custDataLst>
              <p:tags r:id="rId6"/>
            </p:custDataLst>
          </p:nvPr>
        </p:nvCxnSpPr>
        <p:spPr>
          <a:xfrm flipH="1">
            <a:off x="2268274" y="2932249"/>
            <a:ext cx="0" cy="8038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2621915" y="51470"/>
            <a:ext cx="381648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2.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中华民国的建立情况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365760" y="918845"/>
            <a:ext cx="3750310" cy="14312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57200" indent="-457200">
              <a:lnSpc>
                <a:spcPct val="180000"/>
              </a:lnSpc>
              <a:buFont typeface="Wingdings" panose="05000000000000000000" charset="0"/>
              <a:buChar char="Ø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时间：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457200" indent="-457200">
              <a:lnSpc>
                <a:spcPct val="180000"/>
              </a:lnSpc>
              <a:buFont typeface="Wingdings" panose="05000000000000000000" charset="0"/>
              <a:buChar char="Ø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定都：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457200" indent="-457200">
              <a:lnSpc>
                <a:spcPct val="180000"/>
              </a:lnSpc>
              <a:buFont typeface="Wingdings" panose="05000000000000000000" charset="0"/>
              <a:buChar char="Ø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临时大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总统：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457200" indent="-457200">
              <a:lnSpc>
                <a:spcPct val="180000"/>
              </a:lnSpc>
              <a:buFont typeface="Wingdings" panose="05000000000000000000" charset="0"/>
              <a:buChar char="Ø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纪年：</a:t>
            </a:r>
            <a:endPara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457200" indent="-457200">
              <a:lnSpc>
                <a:spcPct val="180000"/>
              </a:lnSpc>
              <a:buFont typeface="Wingdings" panose="05000000000000000000" charset="0"/>
              <a:buChar char="Ø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意义：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91640" y="1132205"/>
            <a:ext cx="2031325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00000"/>
              </a:lnSpc>
              <a:buFont typeface="Wingdings" panose="05000000000000000000" charset="0"/>
            </a:pPr>
            <a:r>
              <a:rPr lang="en-US" alt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1912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年</a:t>
            </a:r>
            <a:r>
              <a:rPr lang="en-US" alt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月</a:t>
            </a:r>
            <a:r>
              <a:rPr lang="en-US" alt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日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691640" y="1779662"/>
            <a:ext cx="30753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buFont typeface="Wingdings" panose="05000000000000000000" charset="0"/>
            </a:pPr>
            <a:r>
              <a:rPr sz="24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南京</a:t>
            </a:r>
            <a:r>
              <a:rPr 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（临时政府）</a:t>
            </a:r>
            <a:endParaRPr lang="zh-CN" sz="2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1640" y="3099609"/>
            <a:ext cx="36734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buFont typeface="Wingdings" panose="05000000000000000000" charset="0"/>
            </a:pPr>
            <a:r>
              <a:rPr sz="24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中华</a:t>
            </a:r>
            <a:r>
              <a:rPr sz="24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  <a:hlinkClick r:id="rId9" action="ppaction://hlinksldjump"/>
              </a:rPr>
              <a:t>民国纪年</a:t>
            </a:r>
            <a:r>
              <a:rPr sz="24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，改用公历</a:t>
            </a:r>
            <a:endParaRPr sz="2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21915" y="2427734"/>
            <a:ext cx="121094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buFont typeface="Wingdings" panose="05000000000000000000" charset="0"/>
            </a:pPr>
            <a:r>
              <a:rPr sz="24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孙中山</a:t>
            </a:r>
            <a:endParaRPr sz="2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17603" y="3743756"/>
            <a:ext cx="712883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是孙中山</a:t>
            </a:r>
            <a:r>
              <a:rPr sz="2400" b="1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领导</a:t>
            </a:r>
            <a:r>
              <a:rPr sz="24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的资产阶级民主革命的重要成果</a:t>
            </a:r>
            <a:r>
              <a:rPr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5741035" y="2473325"/>
            <a:ext cx="3295650" cy="3371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kumimoji="1"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公元</a:t>
            </a:r>
            <a:r>
              <a:rPr kumimoji="1" lang="en-US" altLang="zh-CN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xx</a:t>
            </a:r>
            <a:r>
              <a:rPr kumimoji="1"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</a:t>
            </a:r>
            <a:r>
              <a:rPr kumimoji="1" lang="en-US" altLang="zh-CN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=</a:t>
            </a:r>
            <a:r>
              <a:rPr kumimoji="1" lang="en-US" altLang="zh-CN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1911+</a:t>
            </a:r>
            <a:r>
              <a:rPr kumimoji="1"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民国</a:t>
            </a:r>
            <a:r>
              <a:rPr kumimoji="1" lang="en-US" altLang="zh-CN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N</a:t>
            </a:r>
            <a:r>
              <a:rPr kumimoji="1"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</a:t>
            </a:r>
            <a:endParaRPr kumimoji="1" lang="zh-CN" altLang="en-US" sz="20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sp>
        <p:nvSpPr>
          <p:cNvPr id="37" name="Text Box 22"/>
          <p:cNvSpPr txBox="1">
            <a:spLocks noChangeArrowheads="1"/>
          </p:cNvSpPr>
          <p:nvPr/>
        </p:nvSpPr>
        <p:spPr bwMode="auto">
          <a:xfrm>
            <a:off x="5147945" y="2860040"/>
            <a:ext cx="4491990" cy="3371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80000"/>
              </a:lnSpc>
              <a:buClrTx/>
              <a:buSzTx/>
              <a:buFontTx/>
              <a:defRPr/>
            </a:pPr>
            <a:r>
              <a:rPr kumimoji="1"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民国N年=公元xx年-1911</a:t>
            </a:r>
            <a:endParaRPr kumimoji="1" lang="zh-CN" altLang="en-US" sz="20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26" name="圆角右箭头 25"/>
          <p:cNvSpPr/>
          <p:nvPr/>
        </p:nvSpPr>
        <p:spPr>
          <a:xfrm>
            <a:off x="3472815" y="2893695"/>
            <a:ext cx="2152650" cy="236220"/>
          </a:xfrm>
          <a:prstGeom prst="ben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5" grpId="1"/>
      <p:bldP spid="5" grpId="2"/>
      <p:bldP spid="6" grpId="1"/>
      <p:bldP spid="6" grpId="2"/>
      <p:bldP spid="8" grpId="1"/>
      <p:bldP spid="8" grpId="2"/>
      <p:bldP spid="11" grpId="0"/>
      <p:bldP spid="36" grpId="0"/>
      <p:bldP spid="37" grpId="0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356473" y="865830"/>
            <a:ext cx="5602605" cy="2980373"/>
          </a:xfrm>
          <a:prstGeom prst="roundRect">
            <a:avLst/>
          </a:prstGeom>
          <a:solidFill>
            <a:srgbClr val="FADBD3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36" name="矩形 35"/>
          <p:cNvSpPr/>
          <p:nvPr/>
        </p:nvSpPr>
        <p:spPr>
          <a:xfrm>
            <a:off x="430054" y="1354773"/>
            <a:ext cx="5455444" cy="2334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临时政府成立以后,当尽文明国应尽之义务,以期享文明国应享之权利。满清时代辱国之举措与排外之心理,务一洗而去之;与我友邦益增睦谊,</a:t>
            </a:r>
            <a:r>
              <a:rPr lang="zh-CN" altLang="en-US" sz="1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持和平主义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,将使中国见重于国际社会,且将使世界渐趋于大同。</a:t>
            </a:r>
            <a:endParaRPr lang="zh-CN" altLang="en-US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——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孙中山《临时大总统宣言书》</a:t>
            </a:r>
            <a:endParaRPr lang="zh-CN" altLang="en-US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0054" y="942341"/>
            <a:ext cx="1752600" cy="826294"/>
            <a:chOff x="898" y="1862"/>
            <a:chExt cx="3680" cy="1735"/>
          </a:xfrm>
        </p:grpSpPr>
        <p:sp>
          <p:nvSpPr>
            <p:cNvPr id="42" name="文本框 41"/>
            <p:cNvSpPr txBox="1"/>
            <p:nvPr/>
          </p:nvSpPr>
          <p:spPr>
            <a:xfrm>
              <a:off x="1950" y="2728"/>
              <a:ext cx="2628" cy="8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材料二</a:t>
              </a:r>
              <a:endPara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3" name="图片 42" descr="303b32313538313134303bc7a6b1ca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98" y="1862"/>
              <a:ext cx="1052" cy="1052"/>
            </a:xfrm>
            <a:prstGeom prst="rect">
              <a:avLst/>
            </a:prstGeom>
          </p:spPr>
        </p:pic>
      </p:grpSp>
      <p:grpSp>
        <p:nvGrpSpPr>
          <p:cNvPr id="56" name="组合 55"/>
          <p:cNvGrpSpPr/>
          <p:nvPr/>
        </p:nvGrpSpPr>
        <p:grpSpPr>
          <a:xfrm>
            <a:off x="129540" y="4210846"/>
            <a:ext cx="9175838" cy="799520"/>
            <a:chOff x="674" y="8887"/>
            <a:chExt cx="19306" cy="1601"/>
          </a:xfrm>
        </p:grpSpPr>
        <p:sp>
          <p:nvSpPr>
            <p:cNvPr id="57" name="矩形 56"/>
            <p:cNvSpPr/>
            <p:nvPr/>
          </p:nvSpPr>
          <p:spPr>
            <a:xfrm>
              <a:off x="674" y="8887"/>
              <a:ext cx="18740" cy="1601"/>
            </a:xfrm>
            <a:prstGeom prst="rect">
              <a:avLst/>
            </a:prstGeom>
            <a:solidFill>
              <a:srgbClr val="510C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8" name="Text Box 20"/>
            <p:cNvSpPr txBox="1"/>
            <p:nvPr>
              <p:custDataLst>
                <p:tags r:id="rId2"/>
              </p:custDataLst>
            </p:nvPr>
          </p:nvSpPr>
          <p:spPr>
            <a:xfrm>
              <a:off x="1756" y="8918"/>
              <a:ext cx="18224" cy="1550"/>
            </a:xfrm>
            <a:prstGeom prst="rect">
              <a:avLst/>
            </a:prstGeom>
            <a:noFill/>
            <a:ln w="9525">
              <a:noFill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0" tIns="0" rIns="0" bIns="0" anchor="t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sz="21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材料一表明南京临时政府的性质如何？</a:t>
              </a:r>
              <a:endParaRPr lang="zh-CN" sz="2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endParaRPr>
            </a:p>
            <a:p>
              <a:r>
                <a:rPr lang="zh-CN" sz="21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材料二表明南京临时政府秉承怎样的外交政策？你又是如何看待此政策？</a:t>
              </a:r>
              <a:endParaRPr lang="zh-CN" sz="21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endParaRPr>
            </a:p>
          </p:txBody>
        </p:sp>
        <p:sp>
          <p:nvSpPr>
            <p:cNvPr id="59" name="iconfont-11092-5226548"/>
            <p:cNvSpPr>
              <a:spLocks noChangeAspect="1"/>
            </p:cNvSpPr>
            <p:nvPr/>
          </p:nvSpPr>
          <p:spPr bwMode="auto">
            <a:xfrm>
              <a:off x="674" y="9194"/>
              <a:ext cx="1082" cy="1082"/>
            </a:xfrm>
            <a:custGeom>
              <a:avLst/>
              <a:gdLst>
                <a:gd name="T0" fmla="*/ 9602 w 10668"/>
                <a:gd name="T1" fmla="*/ 5333 h 10666"/>
                <a:gd name="T2" fmla="*/ 7572 w 10668"/>
                <a:gd name="T3" fmla="*/ 1700 h 10666"/>
                <a:gd name="T4" fmla="*/ 3414 w 10668"/>
                <a:gd name="T5" fmla="*/ 1524 h 10666"/>
                <a:gd name="T6" fmla="*/ 1084 w 10668"/>
                <a:gd name="T7" fmla="*/ 4971 h 10666"/>
                <a:gd name="T8" fmla="*/ 2797 w 10668"/>
                <a:gd name="T9" fmla="*/ 8763 h 10666"/>
                <a:gd name="T10" fmla="*/ 2917 w 10668"/>
                <a:gd name="T11" fmla="*/ 9515 h 10666"/>
                <a:gd name="T12" fmla="*/ 2163 w 10668"/>
                <a:gd name="T13" fmla="*/ 9620 h 10666"/>
                <a:gd name="T14" fmla="*/ 2 w 10668"/>
                <a:gd name="T15" fmla="*/ 5333 h 10666"/>
                <a:gd name="T16" fmla="*/ 5335 w 10668"/>
                <a:gd name="T17" fmla="*/ 0 h 10666"/>
                <a:gd name="T18" fmla="*/ 10668 w 10668"/>
                <a:gd name="T19" fmla="*/ 5333 h 10666"/>
                <a:gd name="T20" fmla="*/ 5335 w 10668"/>
                <a:gd name="T21" fmla="*/ 10666 h 10666"/>
                <a:gd name="T22" fmla="*/ 4802 w 10668"/>
                <a:gd name="T23" fmla="*/ 10133 h 10666"/>
                <a:gd name="T24" fmla="*/ 4802 w 10668"/>
                <a:gd name="T25" fmla="*/ 9066 h 10666"/>
                <a:gd name="T26" fmla="*/ 5335 w 10668"/>
                <a:gd name="T27" fmla="*/ 8533 h 10666"/>
                <a:gd name="T28" fmla="*/ 5868 w 10668"/>
                <a:gd name="T29" fmla="*/ 9066 h 10666"/>
                <a:gd name="T30" fmla="*/ 5868 w 10668"/>
                <a:gd name="T31" fmla="*/ 9567 h 10666"/>
                <a:gd name="T32" fmla="*/ 9602 w 10668"/>
                <a:gd name="T33" fmla="*/ 5333 h 10666"/>
                <a:gd name="T34" fmla="*/ 4268 w 10668"/>
                <a:gd name="T35" fmla="*/ 4266 h 10666"/>
                <a:gd name="T36" fmla="*/ 3735 w 10668"/>
                <a:gd name="T37" fmla="*/ 4800 h 10666"/>
                <a:gd name="T38" fmla="*/ 3202 w 10668"/>
                <a:gd name="T39" fmla="*/ 4266 h 10666"/>
                <a:gd name="T40" fmla="*/ 4140 w 10668"/>
                <a:gd name="T41" fmla="*/ 2499 h 10666"/>
                <a:gd name="T42" fmla="*/ 6130 w 10668"/>
                <a:gd name="T43" fmla="*/ 2287 h 10666"/>
                <a:gd name="T44" fmla="*/ 7420 w 10668"/>
                <a:gd name="T45" fmla="*/ 3816 h 10666"/>
                <a:gd name="T46" fmla="*/ 6876 w 10668"/>
                <a:gd name="T47" fmla="*/ 5742 h 10666"/>
                <a:gd name="T48" fmla="*/ 6203 w 10668"/>
                <a:gd name="T49" fmla="*/ 6164 h 10666"/>
                <a:gd name="T50" fmla="*/ 5868 w 10668"/>
                <a:gd name="T51" fmla="*/ 6659 h 10666"/>
                <a:gd name="T52" fmla="*/ 5868 w 10668"/>
                <a:gd name="T53" fmla="*/ 7200 h 10666"/>
                <a:gd name="T54" fmla="*/ 5335 w 10668"/>
                <a:gd name="T55" fmla="*/ 7733 h 10666"/>
                <a:gd name="T56" fmla="*/ 4802 w 10668"/>
                <a:gd name="T57" fmla="*/ 7200 h 10666"/>
                <a:gd name="T58" fmla="*/ 4802 w 10668"/>
                <a:gd name="T59" fmla="*/ 6659 h 10666"/>
                <a:gd name="T60" fmla="*/ 5806 w 10668"/>
                <a:gd name="T61" fmla="*/ 5175 h 10666"/>
                <a:gd name="T62" fmla="*/ 6106 w 10668"/>
                <a:gd name="T63" fmla="*/ 5004 h 10666"/>
                <a:gd name="T64" fmla="*/ 6378 w 10668"/>
                <a:gd name="T65" fmla="*/ 4041 h 10666"/>
                <a:gd name="T66" fmla="*/ 5732 w 10668"/>
                <a:gd name="T67" fmla="*/ 3277 h 10666"/>
                <a:gd name="T68" fmla="*/ 4268 w 10668"/>
                <a:gd name="T69" fmla="*/ 4266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68" h="10666">
                  <a:moveTo>
                    <a:pt x="9602" y="5333"/>
                  </a:moveTo>
                  <a:cubicBezTo>
                    <a:pt x="9602" y="3852"/>
                    <a:pt x="8833" y="2477"/>
                    <a:pt x="7572" y="1700"/>
                  </a:cubicBezTo>
                  <a:cubicBezTo>
                    <a:pt x="6311" y="924"/>
                    <a:pt x="4737" y="857"/>
                    <a:pt x="3414" y="1524"/>
                  </a:cubicBezTo>
                  <a:cubicBezTo>
                    <a:pt x="2092" y="2190"/>
                    <a:pt x="1209" y="3495"/>
                    <a:pt x="1084" y="4971"/>
                  </a:cubicBezTo>
                  <a:cubicBezTo>
                    <a:pt x="958" y="6447"/>
                    <a:pt x="1607" y="7882"/>
                    <a:pt x="2797" y="8763"/>
                  </a:cubicBezTo>
                  <a:cubicBezTo>
                    <a:pt x="3041" y="8936"/>
                    <a:pt x="3094" y="9275"/>
                    <a:pt x="2917" y="9515"/>
                  </a:cubicBezTo>
                  <a:cubicBezTo>
                    <a:pt x="2739" y="9755"/>
                    <a:pt x="2399" y="9803"/>
                    <a:pt x="2163" y="9620"/>
                  </a:cubicBezTo>
                  <a:cubicBezTo>
                    <a:pt x="802" y="8616"/>
                    <a:pt x="0" y="7024"/>
                    <a:pt x="2" y="5333"/>
                  </a:cubicBezTo>
                  <a:cubicBezTo>
                    <a:pt x="2" y="2387"/>
                    <a:pt x="2389" y="0"/>
                    <a:pt x="5335" y="0"/>
                  </a:cubicBezTo>
                  <a:cubicBezTo>
                    <a:pt x="8281" y="0"/>
                    <a:pt x="10668" y="2387"/>
                    <a:pt x="10668" y="5333"/>
                  </a:cubicBezTo>
                  <a:cubicBezTo>
                    <a:pt x="10668" y="8279"/>
                    <a:pt x="8281" y="10666"/>
                    <a:pt x="5335" y="10666"/>
                  </a:cubicBezTo>
                  <a:cubicBezTo>
                    <a:pt x="5040" y="10666"/>
                    <a:pt x="4802" y="10428"/>
                    <a:pt x="4802" y="10133"/>
                  </a:cubicBezTo>
                  <a:lnTo>
                    <a:pt x="4802" y="9066"/>
                  </a:lnTo>
                  <a:cubicBezTo>
                    <a:pt x="4802" y="8772"/>
                    <a:pt x="5040" y="8533"/>
                    <a:pt x="5335" y="8533"/>
                  </a:cubicBezTo>
                  <a:cubicBezTo>
                    <a:pt x="5630" y="8533"/>
                    <a:pt x="5868" y="8772"/>
                    <a:pt x="5868" y="9066"/>
                  </a:cubicBezTo>
                  <a:lnTo>
                    <a:pt x="5868" y="9567"/>
                  </a:lnTo>
                  <a:cubicBezTo>
                    <a:pt x="8002" y="9298"/>
                    <a:pt x="9602" y="7483"/>
                    <a:pt x="9602" y="5333"/>
                  </a:cubicBezTo>
                  <a:close/>
                  <a:moveTo>
                    <a:pt x="4268" y="4266"/>
                  </a:moveTo>
                  <a:cubicBezTo>
                    <a:pt x="4268" y="4561"/>
                    <a:pt x="4030" y="4800"/>
                    <a:pt x="3735" y="4800"/>
                  </a:cubicBezTo>
                  <a:cubicBezTo>
                    <a:pt x="3440" y="4800"/>
                    <a:pt x="3202" y="4561"/>
                    <a:pt x="3202" y="4266"/>
                  </a:cubicBezTo>
                  <a:cubicBezTo>
                    <a:pt x="3202" y="3558"/>
                    <a:pt x="3553" y="2896"/>
                    <a:pt x="4140" y="2499"/>
                  </a:cubicBezTo>
                  <a:cubicBezTo>
                    <a:pt x="4727" y="2103"/>
                    <a:pt x="5472" y="2023"/>
                    <a:pt x="6130" y="2287"/>
                  </a:cubicBezTo>
                  <a:cubicBezTo>
                    <a:pt x="6787" y="2551"/>
                    <a:pt x="7271" y="3124"/>
                    <a:pt x="7420" y="3816"/>
                  </a:cubicBezTo>
                  <a:cubicBezTo>
                    <a:pt x="7570" y="4508"/>
                    <a:pt x="7366" y="5230"/>
                    <a:pt x="6876" y="5742"/>
                  </a:cubicBezTo>
                  <a:cubicBezTo>
                    <a:pt x="6711" y="5914"/>
                    <a:pt x="6487" y="6051"/>
                    <a:pt x="6203" y="6164"/>
                  </a:cubicBezTo>
                  <a:cubicBezTo>
                    <a:pt x="6001" y="6246"/>
                    <a:pt x="5868" y="6441"/>
                    <a:pt x="5868" y="6659"/>
                  </a:cubicBezTo>
                  <a:lnTo>
                    <a:pt x="5868" y="7200"/>
                  </a:lnTo>
                  <a:cubicBezTo>
                    <a:pt x="5868" y="7494"/>
                    <a:pt x="5630" y="7733"/>
                    <a:pt x="5335" y="7733"/>
                  </a:cubicBezTo>
                  <a:cubicBezTo>
                    <a:pt x="5040" y="7733"/>
                    <a:pt x="4802" y="7494"/>
                    <a:pt x="4802" y="7200"/>
                  </a:cubicBezTo>
                  <a:lnTo>
                    <a:pt x="4802" y="6659"/>
                  </a:lnTo>
                  <a:cubicBezTo>
                    <a:pt x="4802" y="6006"/>
                    <a:pt x="5199" y="5418"/>
                    <a:pt x="5806" y="5175"/>
                  </a:cubicBezTo>
                  <a:cubicBezTo>
                    <a:pt x="5960" y="5113"/>
                    <a:pt x="6059" y="5052"/>
                    <a:pt x="6106" y="5004"/>
                  </a:cubicBezTo>
                  <a:cubicBezTo>
                    <a:pt x="6351" y="4748"/>
                    <a:pt x="6452" y="4387"/>
                    <a:pt x="6378" y="4041"/>
                  </a:cubicBezTo>
                  <a:cubicBezTo>
                    <a:pt x="6303" y="3695"/>
                    <a:pt x="6061" y="3409"/>
                    <a:pt x="5732" y="3277"/>
                  </a:cubicBezTo>
                  <a:cubicBezTo>
                    <a:pt x="5032" y="2995"/>
                    <a:pt x="4268" y="3511"/>
                    <a:pt x="4268" y="426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</p:grpSp>
      <p:sp>
        <p:nvSpPr>
          <p:cNvPr id="5" name="文本框 4"/>
          <p:cNvSpPr txBox="1"/>
          <p:nvPr/>
        </p:nvSpPr>
        <p:spPr>
          <a:xfrm>
            <a:off x="2439511" y="135726"/>
            <a:ext cx="4292729" cy="460375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>
            <a:defPPr>
              <a:defRPr lang="zh-CN"/>
            </a:defPPr>
            <a:lvl1pPr marL="457200" indent="-457200">
              <a:buFont typeface="微软雅黑" panose="020B0503020204020204" charset="-122"/>
              <a:buChar char="▪"/>
              <a:defRPr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indent="0">
              <a:buNone/>
            </a:pP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中华民国建立后内、外政策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885498" y="1103789"/>
            <a:ext cx="2897505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00000"/>
              </a:lnSpc>
              <a:buFont typeface="Wingdings" panose="05000000000000000000" charset="0"/>
            </a:pPr>
            <a:r>
              <a:rPr lang="zh-CN" sz="21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和平主义的外交政策</a:t>
            </a:r>
            <a:endParaRPr lang="zh-CN" sz="2100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rcRect l="19100" r="18463" b="34588"/>
          <a:stretch>
            <a:fillRect/>
          </a:stretch>
        </p:blipFill>
        <p:spPr>
          <a:xfrm>
            <a:off x="4484846" y="2487771"/>
            <a:ext cx="1230630" cy="1448753"/>
          </a:xfrm>
          <a:prstGeom prst="ellipse">
            <a:avLst/>
          </a:prstGeom>
          <a:noFill/>
          <a:ln w="9525">
            <a:noFill/>
          </a:ln>
          <a:effectLst>
            <a:outerShdw blurRad="50800" dist="38100" dir="5400000" algn="t" rotWithShape="0">
              <a:prstClr val="black">
                <a:alpha val="45000"/>
              </a:prstClr>
            </a:outerShdw>
            <a:softEdge rad="114300"/>
          </a:effectLst>
        </p:spPr>
      </p:pic>
      <p:sp>
        <p:nvSpPr>
          <p:cNvPr id="3" name="文本框 2"/>
          <p:cNvSpPr txBox="1"/>
          <p:nvPr/>
        </p:nvSpPr>
        <p:spPr>
          <a:xfrm>
            <a:off x="6053138" y="1495266"/>
            <a:ext cx="2897505" cy="28022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</a:pPr>
            <a:r>
              <a:rPr lang="zh-CN" sz="21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在当时的历史条件下，争取各国外交上的承认，创造和平的外部环境是新生政权面临的重要问题，是无奈之举。但也暴露出南京临时政府软弱和妥协的一面。</a:t>
            </a:r>
            <a:endParaRPr lang="zh-CN" sz="2100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930910" y="861060"/>
            <a:ext cx="4082415" cy="414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  <a:r>
              <a:rPr lang="en-US" altLang="zh-CN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课本</a:t>
            </a:r>
            <a:r>
              <a:rPr lang="en-US" altLang="zh-CN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51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页知识拓展</a:t>
            </a:r>
            <a:endParaRPr lang="zh-CN" altLang="en-US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5885498" y="658820"/>
            <a:ext cx="2897505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00000"/>
              </a:lnSpc>
              <a:buFont typeface="Wingdings" panose="05000000000000000000" charset="0"/>
            </a:pPr>
            <a:r>
              <a:rPr lang="zh-CN" sz="21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资产阶级性质的政府</a:t>
            </a:r>
            <a:endParaRPr lang="zh-CN" sz="2100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3" grpId="0"/>
      <p:bldP spid="3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2595562" y="112000"/>
            <a:ext cx="332200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袁世凯窃取革命果实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1"/>
          <p:cNvSpPr txBox="1"/>
          <p:nvPr>
            <p:custDataLst>
              <p:tags r:id="rId2"/>
            </p:custDataLst>
          </p:nvPr>
        </p:nvSpPr>
        <p:spPr>
          <a:xfrm>
            <a:off x="395446" y="772156"/>
            <a:ext cx="58293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过程：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右箭头 4"/>
          <p:cNvSpPr/>
          <p:nvPr>
            <p:custDataLst>
              <p:tags r:id="rId3"/>
            </p:custDataLst>
          </p:nvPr>
        </p:nvSpPr>
        <p:spPr>
          <a:xfrm>
            <a:off x="1967076" y="1361757"/>
            <a:ext cx="814705" cy="15430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b="1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6"/>
          <p:cNvSpPr txBox="1"/>
          <p:nvPr>
            <p:custDataLst>
              <p:tags r:id="rId4"/>
            </p:custDataLst>
          </p:nvPr>
        </p:nvSpPr>
        <p:spPr>
          <a:xfrm>
            <a:off x="395605" y="1214755"/>
            <a:ext cx="1546860" cy="448310"/>
          </a:xfrm>
          <a:prstGeom prst="rect">
            <a:avLst/>
          </a:prstGeom>
          <a:noFill/>
          <a:ln w="9525" cap="flat" cmpd="sng">
            <a:solidFill>
              <a:srgbClr val="8195B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noAutofit/>
          </a:bodyPr>
          <a:lstStyle/>
          <a:p>
            <a:pPr eaLnBrk="0" hangingPunct="0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逼清帝退位</a:t>
            </a:r>
            <a:endParaRPr lang="zh-CN" altLang="en-US" sz="2100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2" name="TextBox 7"/>
          <p:cNvSpPr txBox="1"/>
          <p:nvPr>
            <p:custDataLst>
              <p:tags r:id="rId5"/>
            </p:custDataLst>
          </p:nvPr>
        </p:nvSpPr>
        <p:spPr>
          <a:xfrm>
            <a:off x="2839085" y="1227258"/>
            <a:ext cx="2119630" cy="397510"/>
          </a:xfrm>
          <a:prstGeom prst="rect">
            <a:avLst/>
          </a:prstGeom>
          <a:noFill/>
          <a:ln w="9525" cap="flat" cmpd="sng">
            <a:solidFill>
              <a:srgbClr val="8195B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noAutofit/>
          </a:bodyPr>
          <a:lstStyle/>
          <a:p>
            <a:pPr eaLnBrk="0" hangingPunct="0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孙中山提出辞职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右箭头 12"/>
          <p:cNvSpPr/>
          <p:nvPr>
            <p:custDataLst>
              <p:tags r:id="rId6"/>
            </p:custDataLst>
          </p:nvPr>
        </p:nvSpPr>
        <p:spPr>
          <a:xfrm>
            <a:off x="5102860" y="1335405"/>
            <a:ext cx="814705" cy="15430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b="1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6"/>
          <p:cNvSpPr txBox="1"/>
          <p:nvPr>
            <p:custDataLst>
              <p:tags r:id="rId7"/>
            </p:custDataLst>
          </p:nvPr>
        </p:nvSpPr>
        <p:spPr>
          <a:xfrm>
            <a:off x="5954395" y="1198245"/>
            <a:ext cx="2621915" cy="450215"/>
          </a:xfrm>
          <a:prstGeom prst="rect">
            <a:avLst/>
          </a:prstGeom>
          <a:noFill/>
          <a:ln w="9525" cap="flat" cmpd="sng">
            <a:solidFill>
              <a:srgbClr val="8195B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 anchorCtr="0">
            <a:noAutofit/>
          </a:bodyPr>
          <a:lstStyle/>
          <a:p>
            <a:r>
              <a:rPr lang="zh-CN" altLang="en-US" sz="2100" b="1">
                <a:latin typeface="微软雅黑" panose="020B0503020204020204" charset="-122"/>
                <a:ea typeface="微软雅黑" panose="020B0503020204020204" charset="-122"/>
              </a:rPr>
              <a:t>选举袁为临时大总统</a:t>
            </a:r>
            <a:endParaRPr lang="zh-CN" altLang="en-US" sz="21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右箭头 14"/>
          <p:cNvSpPr/>
          <p:nvPr>
            <p:custDataLst>
              <p:tags r:id="rId8"/>
            </p:custDataLst>
          </p:nvPr>
        </p:nvSpPr>
        <p:spPr>
          <a:xfrm>
            <a:off x="467361" y="2012315"/>
            <a:ext cx="977900" cy="2159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2400" b="1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右箭头 15"/>
          <p:cNvSpPr/>
          <p:nvPr>
            <p:custDataLst>
              <p:tags r:id="rId9"/>
            </p:custDataLst>
          </p:nvPr>
        </p:nvSpPr>
        <p:spPr>
          <a:xfrm>
            <a:off x="3131820" y="1955165"/>
            <a:ext cx="767080" cy="32004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2400" b="1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0"/>
          <p:cNvSpPr txBox="1"/>
          <p:nvPr>
            <p:custDataLst>
              <p:tags r:id="rId10"/>
            </p:custDataLst>
          </p:nvPr>
        </p:nvSpPr>
        <p:spPr>
          <a:xfrm>
            <a:off x="1547495" y="1924050"/>
            <a:ext cx="1507490" cy="391160"/>
          </a:xfrm>
          <a:prstGeom prst="rect">
            <a:avLst/>
          </a:prstGeom>
          <a:noFill/>
          <a:ln w="9525" cap="flat" cmpd="sng">
            <a:solidFill>
              <a:srgbClr val="8195B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noAutofit/>
          </a:bodyPr>
          <a:lstStyle/>
          <a:p>
            <a:pPr eaLnBrk="0" hangingPunct="0"/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袁世凯就职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7"/>
          <p:cNvSpPr txBox="1"/>
          <p:nvPr>
            <p:custDataLst>
              <p:tags r:id="rId11"/>
            </p:custDataLst>
          </p:nvPr>
        </p:nvSpPr>
        <p:spPr>
          <a:xfrm>
            <a:off x="6443980" y="1916430"/>
            <a:ext cx="2286000" cy="39878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sym typeface="隶书" panose="02010509060101010101" pitchFamily="49" charset="-122"/>
              </a:rPr>
              <a:t>临时政府迁往北京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sym typeface="隶书" panose="02010509060101010101" pitchFamily="49" charset="-122"/>
            </a:endParaRPr>
          </a:p>
        </p:txBody>
      </p:sp>
      <p:sp>
        <p:nvSpPr>
          <p:cNvPr id="19" name="右箭头 18"/>
          <p:cNvSpPr/>
          <p:nvPr>
            <p:custDataLst>
              <p:tags r:id="rId12"/>
            </p:custDataLst>
          </p:nvPr>
        </p:nvSpPr>
        <p:spPr>
          <a:xfrm>
            <a:off x="5917565" y="1996440"/>
            <a:ext cx="492760" cy="18986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2400" b="1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7"/>
          <p:cNvSpPr txBox="1"/>
          <p:nvPr>
            <p:custDataLst>
              <p:tags r:id="rId13"/>
            </p:custDataLst>
          </p:nvPr>
        </p:nvSpPr>
        <p:spPr>
          <a:xfrm>
            <a:off x="3892550" y="1920875"/>
            <a:ext cx="1969770" cy="398780"/>
          </a:xfrm>
          <a:prstGeom prst="rect">
            <a:avLst/>
          </a:prstGeom>
          <a:noFill/>
          <a:ln w="9525" cap="flat" cmpd="sng">
            <a:solidFill>
              <a:srgbClr val="8195B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孙中山正式辞职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1"/>
          <p:cNvSpPr txBox="1"/>
          <p:nvPr>
            <p:custDataLst>
              <p:tags r:id="rId14"/>
            </p:custDataLst>
          </p:nvPr>
        </p:nvSpPr>
        <p:spPr>
          <a:xfrm>
            <a:off x="393700" y="2609215"/>
            <a:ext cx="836739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标志着：</a:t>
            </a:r>
            <a:r>
              <a:rPr lang="zh-CN" altLang="en-US" sz="2400" b="1" dirty="0">
                <a:solidFill>
                  <a:srgbClr val="FF0000"/>
                </a:solidFill>
                <a:latin typeface="Calibri" panose="020F0502020204030204" charset="0"/>
                <a:ea typeface="微软雅黑" panose="020B0503020204020204" charset="-122"/>
              </a:rPr>
              <a:t>①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袁世凯窃取了辛亥革命的胜利果实；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Calibri" panose="020F0502020204030204" charset="0"/>
                <a:ea typeface="微软雅黑" panose="020B0503020204020204" charset="-122"/>
              </a:rPr>
              <a:t>②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中国进入了北洋政府统治时期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207041" y="3142690"/>
            <a:ext cx="3553998" cy="1614821"/>
            <a:chOff x="11611" y="3697"/>
            <a:chExt cx="9758" cy="5505"/>
          </a:xfrm>
        </p:grpSpPr>
        <p:pic>
          <p:nvPicPr>
            <p:cNvPr id="27" name="图片 26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359" b="7055"/>
            <a:stretch>
              <a:fillRect/>
            </a:stretch>
          </p:blipFill>
          <p:spPr>
            <a:xfrm>
              <a:off x="11611" y="3697"/>
              <a:ext cx="9746" cy="5399"/>
            </a:xfrm>
            <a:prstGeom prst="rect">
              <a:avLst/>
            </a:prstGeom>
            <a:ln w="762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文本框 56"/>
            <p:cNvSpPr txBox="1"/>
            <p:nvPr>
              <p:custDataLst>
                <p:tags r:id="rId17"/>
              </p:custDataLst>
            </p:nvPr>
          </p:nvSpPr>
          <p:spPr>
            <a:xfrm>
              <a:off x="11611" y="7208"/>
              <a:ext cx="9758" cy="19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</a:rPr>
                <a:t>袁世凯就任中华民国临时大总统后与外国公使合影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764030" y="3148331"/>
            <a:ext cx="3167380" cy="1583660"/>
            <a:chOff x="2778" y="4958"/>
            <a:chExt cx="4988" cy="2666"/>
          </a:xfrm>
        </p:grpSpPr>
        <p:pic>
          <p:nvPicPr>
            <p:cNvPr id="24" name="Picture 2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0" t="6927" r="7054" b="11221"/>
            <a:stretch>
              <a:fillRect/>
            </a:stretch>
          </p:blipFill>
          <p:spPr bwMode="auto">
            <a:xfrm>
              <a:off x="2778" y="4958"/>
              <a:ext cx="4988" cy="2666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9" name="文本框 55"/>
            <p:cNvSpPr txBox="1"/>
            <p:nvPr>
              <p:custDataLst>
                <p:tags r:id="rId20"/>
              </p:custDataLst>
            </p:nvPr>
          </p:nvSpPr>
          <p:spPr>
            <a:xfrm>
              <a:off x="2778" y="6754"/>
              <a:ext cx="4988" cy="8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1600" dirty="0">
                  <a:latin typeface="楷体" panose="02010609060101010101" pitchFamily="49" charset="-122"/>
                  <a:ea typeface="楷体" panose="02010609060101010101" pitchFamily="49" charset="-122"/>
                </a:rPr>
                <a:t>袁世凯就任中华民国临时大总统后与北洋将领合影</a:t>
              </a: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2" grpId="0" bldLvl="0" animBg="1"/>
      <p:bldP spid="13" grpId="0" bldLvl="0" animBg="1"/>
      <p:bldP spid="14" grpId="0" bldLvl="0" animBg="1"/>
      <p:bldP spid="14" grpId="1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6274435" y="3713440"/>
            <a:ext cx="2435225" cy="7550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袁世凯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1859—1916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35" y="915566"/>
            <a:ext cx="5829300" cy="3899561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630555" y="1258530"/>
            <a:ext cx="5262245" cy="381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58165" indent="-377825" algn="l" fontAlgn="auto">
              <a:lnSpc>
                <a:spcPct val="125000"/>
              </a:lnSpc>
              <a:spcBef>
                <a:spcPts val="0"/>
              </a:spcBef>
              <a:buFont typeface="Wingdings" panose="05000000000000000000" charset="0"/>
              <a:buChar char="u"/>
            </a:pP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1859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：出生于河南一个官宦之家。</a:t>
            </a:r>
            <a:endParaRPr lang="zh-CN" altLang="en-US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558165" indent="-377825" algn="l" fontAlgn="auto">
              <a:lnSpc>
                <a:spcPct val="125000"/>
              </a:lnSpc>
              <a:spcBef>
                <a:spcPts val="0"/>
              </a:spcBef>
              <a:buFont typeface="Wingdings" panose="05000000000000000000" charset="0"/>
              <a:buChar char="u"/>
            </a:pP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1895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年：告密维新派得到清廷重用。</a:t>
            </a:r>
            <a:endParaRPr lang="zh-CN" altLang="en-US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558165" indent="-377825" algn="l" fontAlgn="auto">
              <a:lnSpc>
                <a:spcPct val="125000"/>
              </a:lnSpc>
              <a:spcBef>
                <a:spcPts val="0"/>
              </a:spcBef>
              <a:buFont typeface="Wingdings" panose="05000000000000000000" charset="0"/>
              <a:buChar char="u"/>
            </a:pP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1900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年：镇压义和团获得洋人的信任。</a:t>
            </a:r>
            <a:endParaRPr lang="zh-CN" altLang="en-US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558165" indent="-377825">
              <a:lnSpc>
                <a:spcPct val="125000"/>
              </a:lnSpc>
              <a:buFont typeface="Wingdings" panose="05000000000000000000" charset="0"/>
              <a:buChar char="u"/>
            </a:pP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1905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年：掌握全国北洋新军的控制权。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558165" indent="-377825" algn="l" fontAlgn="auto">
              <a:lnSpc>
                <a:spcPct val="125000"/>
              </a:lnSpc>
              <a:spcBef>
                <a:spcPts val="0"/>
              </a:spcBef>
              <a:buFont typeface="Wingdings" panose="05000000000000000000" charset="0"/>
              <a:buChar char="u"/>
            </a:pP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1911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rPr>
              <a:t>年：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武昌起义后，被清廷急切要求“统兵平乱”。</a:t>
            </a:r>
            <a:endParaRPr lang="zh-CN" altLang="en-US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558165" indent="-377825" algn="l" fontAlgn="auto">
              <a:lnSpc>
                <a:spcPct val="125000"/>
              </a:lnSpc>
              <a:spcBef>
                <a:spcPts val="0"/>
              </a:spcBef>
              <a:buFont typeface="Wingdings" panose="05000000000000000000" charset="0"/>
              <a:buChar char="u"/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  <a:sym typeface="+mn-ea"/>
              </a:rPr>
              <a:t>1911年：被任命为内阁总理大臣。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180340" indent="0" algn="l" fontAlgn="auto">
              <a:lnSpc>
                <a:spcPct val="125000"/>
              </a:lnSpc>
              <a:spcBef>
                <a:spcPts val="0"/>
              </a:spcBef>
              <a:buFont typeface="Wingdings" panose="05000000000000000000" charset="0"/>
              <a:buNone/>
            </a:pP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  <a:p>
            <a:pPr marL="558165" indent="-377825" algn="l" fontAlgn="auto">
              <a:lnSpc>
                <a:spcPct val="125000"/>
              </a:lnSpc>
              <a:spcBef>
                <a:spcPts val="0"/>
              </a:spcBef>
              <a:buFont typeface="Wingdings" panose="05000000000000000000" charset="0"/>
              <a:buChar char="u"/>
            </a:pP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 rot="480000">
            <a:off x="1664335" y="3994110"/>
            <a:ext cx="2941320" cy="724535"/>
            <a:chOff x="1772970" y="5122920"/>
            <a:chExt cx="2404110" cy="584200"/>
          </a:xfrm>
        </p:grpSpPr>
        <p:sp>
          <p:nvSpPr>
            <p:cNvPr id="36" name="MH_Other_5"/>
            <p:cNvSpPr/>
            <p:nvPr>
              <p:custDataLst>
                <p:tags r:id="rId5"/>
              </p:custDataLst>
            </p:nvPr>
          </p:nvSpPr>
          <p:spPr>
            <a:xfrm rot="21098730">
              <a:off x="1772970" y="5122920"/>
              <a:ext cx="2404110" cy="584200"/>
            </a:xfrm>
            <a:prstGeom prst="roundRect">
              <a:avLst>
                <a:gd name="adj" fmla="val 24179"/>
              </a:avLst>
            </a:prstGeom>
            <a:solidFill>
              <a:srgbClr val="FFFFFF"/>
            </a:solidFill>
            <a:ln>
              <a:noFill/>
            </a:ln>
            <a:effectLst>
              <a:outerShdw blurRad="381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7" name="MH_Text_2"/>
            <p:cNvSpPr/>
            <p:nvPr>
              <p:custDataLst>
                <p:tags r:id="rId6"/>
              </p:custDataLst>
            </p:nvPr>
          </p:nvSpPr>
          <p:spPr>
            <a:xfrm rot="21098730">
              <a:off x="1864730" y="5157208"/>
              <a:ext cx="2214880" cy="487270"/>
            </a:xfrm>
            <a:prstGeom prst="roundRect">
              <a:avLst>
                <a:gd name="adj" fmla="val 2417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bIns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457200" algn="ctr"/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9" name="文本框 38"/>
            <p:cNvSpPr txBox="1"/>
            <p:nvPr>
              <p:custDataLst>
                <p:tags r:id="rId7"/>
              </p:custDataLst>
            </p:nvPr>
          </p:nvSpPr>
          <p:spPr>
            <a:xfrm rot="21104784">
              <a:off x="1872117" y="5217206"/>
              <a:ext cx="2171749" cy="37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457200"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袁世凯大权在握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300470" y="1048980"/>
            <a:ext cx="2030095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539552" y="915567"/>
            <a:ext cx="1898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"/>
          <p:cNvSpPr txBox="1"/>
          <p:nvPr>
            <p:custDataLst>
              <p:tags r:id="rId11"/>
            </p:custDataLst>
          </p:nvPr>
        </p:nvSpPr>
        <p:spPr>
          <a:xfrm>
            <a:off x="2555776" y="123478"/>
            <a:ext cx="133344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原因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AS_UNIQUEID" val="2538"/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TEMPLATE_CATEGORY" val="custom"/>
  <p:tag name="KSO_WM_TEMPLATE_INDEX" val="20204976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TEMPLATE_CATEGORY" val="custom"/>
  <p:tag name="KSO_WM_TEMPLATE_INDEX" val="20204976"/>
</p:tagLst>
</file>

<file path=ppt/tags/tag118.xml><?xml version="1.0" encoding="utf-8"?>
<p:tagLst xmlns:p="http://schemas.openxmlformats.org/presentationml/2006/main">
  <p:tag name="AS_UNIQUEID" val="378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AS_UNIQUEID" val="374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375"/>
</p:tagLst>
</file>

<file path=ppt/tags/tag131.xml><?xml version="1.0" encoding="utf-8"?>
<p:tagLst xmlns:p="http://schemas.openxmlformats.org/presentationml/2006/main">
  <p:tag name="AS_UNIQUEID" val="376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AS_UNIQUEID" val="2538"/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TEMPLATE_CATEGORY" val="custom"/>
  <p:tag name="KSO_WM_TEMPLATE_INDEX" val="20204976"/>
</p:tagLst>
</file>

<file path=ppt/tags/tag152.xml><?xml version="1.0" encoding="utf-8"?>
<p:tagLst xmlns:p="http://schemas.openxmlformats.org/presentationml/2006/main">
  <p:tag name="AS_UNIQUEID" val="1371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SPECIAL_SOURCE" val="bdnull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AS_UNIQUEID" val="67"/>
</p:tagLst>
</file>

<file path=ppt/tags/tag181.xml><?xml version="1.0" encoding="utf-8"?>
<p:tagLst xmlns:p="http://schemas.openxmlformats.org/presentationml/2006/main">
  <p:tag name="AS_UNIQUEID" val="68"/>
  <p:tag name="KSO_WM_BEAUTIFY_FLAG" val=""/>
</p:tagLst>
</file>

<file path=ppt/tags/tag182.xml><?xml version="1.0" encoding="utf-8"?>
<p:tagLst xmlns:p="http://schemas.openxmlformats.org/presentationml/2006/main">
  <p:tag name="AS_UNIQUEID" val="69"/>
  <p:tag name="KSO_WM_BEAUTIFY_FLAG" val=""/>
</p:tagLst>
</file>

<file path=ppt/tags/tag183.xml><?xml version="1.0" encoding="utf-8"?>
<p:tagLst xmlns:p="http://schemas.openxmlformats.org/presentationml/2006/main">
  <p:tag name="AS_UNIQUEID" val="70"/>
  <p:tag name="KSO_WM_BEAUTIFY_FLAG" val=""/>
</p:tagLst>
</file>

<file path=ppt/tags/tag184.xml><?xml version="1.0" encoding="utf-8"?>
<p:tagLst xmlns:p="http://schemas.openxmlformats.org/presentationml/2006/main">
  <p:tag name="AS_UNIQUEID" val="71"/>
  <p:tag name="KSO_WM_BEAUTIFY_FLAG" val=""/>
</p:tagLst>
</file>

<file path=ppt/tags/tag185.xml><?xml version="1.0" encoding="utf-8"?>
<p:tagLst xmlns:p="http://schemas.openxmlformats.org/presentationml/2006/main">
  <p:tag name="AS_UNIQUEID" val="65"/>
  <p:tag name="KSO_WM_BEAUTIFY_FLAG" val=""/>
</p:tagLst>
</file>

<file path=ppt/tags/tag186.xml><?xml version="1.0" encoding="utf-8"?>
<p:tagLst xmlns:p="http://schemas.openxmlformats.org/presentationml/2006/main">
  <p:tag name="AS_UNIQUEID" val="66"/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PLACING_PICTURE_USER_VIEWPORT" val="{&quot;height&quot;:5927.029921259842,&quot;width&quot;:6047.990551181102}"/>
</p:tagLst>
</file>

<file path=ppt/tags/tag35.xml><?xml version="1.0" encoding="utf-8"?>
<p:tagLst xmlns:p="http://schemas.openxmlformats.org/presentationml/2006/main">
  <p:tag name="AS_UNIQUEID" val="4775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#wm#"/>
  <p:tag name="KSO_WM_SLIDE_ID" val="custom2020761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7618"/>
  <p:tag name="KSO_WM_TEMPLATE_MASTER_TYPE" val="1"/>
  <p:tag name="KSO_WM_TEMPLATE_SUBCATEGORY" val="0"/>
  <p:tag name="KSO_WM_TEMPLATE_THUMBS_INDEX" val="1、5、7、8、9、10、11、14、15、19"/>
</p:tagLst>
</file>

<file path=ppt/tags/tag38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39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TEMPLATE_CATEGORY" val="custom"/>
  <p:tag name="KSO_WM_TEMPLATE_INDEX" val="20204976"/>
</p:tagLst>
</file>

<file path=ppt/tags/tag44.xml><?xml version="1.0" encoding="utf-8"?>
<p:tagLst xmlns:p="http://schemas.openxmlformats.org/presentationml/2006/main">
  <p:tag name="AS_UNIQUEID" val="1379"/>
</p:tagLst>
</file>

<file path=ppt/tags/tag45.xml><?xml version="1.0" encoding="utf-8"?>
<p:tagLst xmlns:p="http://schemas.openxmlformats.org/presentationml/2006/main">
  <p:tag name="AS_UNIQUEID" val="1381"/>
</p:tagLst>
</file>

<file path=ppt/tags/tag46.xml><?xml version="1.0" encoding="utf-8"?>
<p:tagLst xmlns:p="http://schemas.openxmlformats.org/presentationml/2006/main">
  <p:tag name="AS_UNIQUEID" val="1383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SPECIAL_SOURCE" val="bdnull"/>
</p:tagLst>
</file>

<file path=ppt/tags/tag55.xml><?xml version="1.0" encoding="utf-8"?>
<p:tagLst xmlns:p="http://schemas.openxmlformats.org/presentationml/2006/main">
  <p:tag name="AS_UNIQUEID" val="315"/>
</p:tagLst>
</file>

<file path=ppt/tags/tag56.xml><?xml version="1.0" encoding="utf-8"?>
<p:tagLst xmlns:p="http://schemas.openxmlformats.org/presentationml/2006/main">
  <p:tag name="AS_UNIQUEID" val="316"/>
</p:tagLst>
</file>

<file path=ppt/tags/tag57.xml><?xml version="1.0" encoding="utf-8"?>
<p:tagLst xmlns:p="http://schemas.openxmlformats.org/presentationml/2006/main">
  <p:tag name="AS_UNIQUEID" val="317"/>
</p:tagLst>
</file>

<file path=ppt/tags/tag58.xml><?xml version="1.0" encoding="utf-8"?>
<p:tagLst xmlns:p="http://schemas.openxmlformats.org/presentationml/2006/main">
  <p:tag name="AS_UNIQUEID" val="318"/>
</p:tagLst>
</file>

<file path=ppt/tags/tag59.xml><?xml version="1.0" encoding="utf-8"?>
<p:tagLst xmlns:p="http://schemas.openxmlformats.org/presentationml/2006/main">
  <p:tag name="AS_UNIQUEID" val="322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TEMPLATE_CATEGORY" val="custom"/>
  <p:tag name="KSO_WM_TEMPLATE_INDEX" val="20204976"/>
</p:tagLst>
</file>

<file path=ppt/tags/tag63.xml><?xml version="1.0" encoding="utf-8"?>
<p:tagLst xmlns:p="http://schemas.openxmlformats.org/presentationml/2006/main">
  <p:tag name="AS_UNIQUEID" val="312"/>
</p:tagLst>
</file>

<file path=ppt/tags/tag64.xml><?xml version="1.0" encoding="utf-8"?>
<p:tagLst xmlns:p="http://schemas.openxmlformats.org/presentationml/2006/main">
  <p:tag name="AS_UNIQUEID" val="313"/>
</p:tagLst>
</file>

<file path=ppt/tags/tag65.xml><?xml version="1.0" encoding="utf-8"?>
<p:tagLst xmlns:p="http://schemas.openxmlformats.org/presentationml/2006/main">
  <p:tag name="AS_UNIQUEID" val="2538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TEMPLATE_CATEGORY" val="custom"/>
  <p:tag name="KSO_WM_TEMPLATE_INDEX" val="20204976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2832</Words>
  <Application>WPS 演示</Application>
  <PresentationFormat>全屏显示(16:9)</PresentationFormat>
  <Paragraphs>270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9" baseType="lpstr">
      <vt:lpstr>Arial</vt:lpstr>
      <vt:lpstr>宋体</vt:lpstr>
      <vt:lpstr>Wingdings</vt:lpstr>
      <vt:lpstr>Wingdings</vt:lpstr>
      <vt:lpstr>黑体</vt:lpstr>
      <vt:lpstr>方正粗黑宋简体</vt:lpstr>
      <vt:lpstr>方正粗宋_GBK</vt:lpstr>
      <vt:lpstr>楷体</vt:lpstr>
      <vt:lpstr>华文行楷</vt:lpstr>
      <vt:lpstr>华文新魏</vt:lpstr>
      <vt:lpstr>华文中宋</vt:lpstr>
      <vt:lpstr>微软雅黑 Light</vt:lpstr>
      <vt:lpstr>微软雅黑</vt:lpstr>
      <vt:lpstr>Calibri</vt:lpstr>
      <vt:lpstr>隶书</vt:lpstr>
      <vt:lpstr>Arial Unicode MS</vt:lpstr>
      <vt:lpstr>华文琥珀</vt:lpstr>
      <vt:lpstr>1_自定义设计方案</vt:lpstr>
      <vt:lpstr>课后作业</vt:lpstr>
      <vt:lpstr>PowerPoint 演示文稿</vt:lpstr>
      <vt:lpstr>第10课 中华民国的创建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3．中华民国成立伊始，南京临时政府就发表《告各友邦书》，明确承认清政府与帝国主义各国签订的一切不平等条约继续有效。民国此举意在 （    ） A．得到帝国主义支持         B．发展民族资本主义 C．彻底推翻封建主义         D．解决国内根本矛盾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54</cp:revision>
  <dcterms:created xsi:type="dcterms:W3CDTF">2023-08-24T08:36:00Z</dcterms:created>
  <dcterms:modified xsi:type="dcterms:W3CDTF">2024-07-04T02:19:18Z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